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8" r:id="rId4"/>
    <p:sldId id="264" r:id="rId5"/>
    <p:sldId id="265" r:id="rId6"/>
    <p:sldId id="266" r:id="rId7"/>
    <p:sldId id="269" r:id="rId8"/>
    <p:sldId id="271" r:id="rId9"/>
    <p:sldId id="270" r:id="rId10"/>
    <p:sldId id="267" r:id="rId11"/>
    <p:sldId id="272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1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6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8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6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7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7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2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5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522F9-187B-43E1-941B-F2D92832BB5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01CE-B844-4F49-9112-96A3C9885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3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400" dirty="0" smtClean="0"/>
              <a:t>Attracting candidates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400" dirty="0" smtClean="0"/>
              <a:t>Training for talent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400" dirty="0" smtClean="0"/>
              <a:t>Selecting leaders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400" dirty="0" smtClean="0"/>
              <a:t>Keeping leaders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400" dirty="0" smtClean="0"/>
              <a:t>Your thoughts/experiences</a:t>
            </a:r>
            <a:endParaRPr lang="en-US" sz="4400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2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Selecting leaders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Advertise open positions widely within your operation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Station Manager should be elected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Hire from within, with rare exceptions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Establish a small hiring committee (including incoming and outgoing Station Manager)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52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00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Selecting leaders</a:t>
            </a:r>
          </a:p>
          <a:p>
            <a:pPr algn="l"/>
            <a:r>
              <a:rPr lang="en-US" sz="3200" dirty="0" smtClean="0"/>
              <a:t>Be Fair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Don’t make up your mind before interviewing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Have a standard set of questions </a:t>
            </a:r>
          </a:p>
          <a:p>
            <a:pPr algn="l"/>
            <a:r>
              <a:rPr lang="en-US" sz="3200" dirty="0" smtClean="0"/>
              <a:t>Questions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Is time commitment realistic for interviewee?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Ask for examples of when the interviewee has demonstrated the qualities you are looking for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6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35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Selecting leaders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Take time to reflect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Do the talents match the job?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Is there a better fit for this person?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Are there any obvious threats to the overall chemistry of the team?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100" dirty="0" smtClean="0"/>
              <a:t>Inform each person of your decision in person or on the phone – don’t text.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6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848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Keeping leaders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People quit their boss, not their organization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Set clear expectations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Train people for their jobs (with the help of the predecessor, if possible)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Work with her/him to establish goals and meet regularly with them to insure they are on </a:t>
            </a:r>
            <a:r>
              <a:rPr lang="en-US" sz="2800" dirty="0" smtClean="0"/>
              <a:t>track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/>
              <a:t>I</a:t>
            </a:r>
            <a:r>
              <a:rPr lang="en-US" sz="2800" dirty="0" smtClean="0"/>
              <a:t>f </a:t>
            </a:r>
            <a:r>
              <a:rPr lang="en-US" sz="2800" dirty="0" smtClean="0"/>
              <a:t>not, why </a:t>
            </a:r>
            <a:r>
              <a:rPr lang="en-US" sz="2800" dirty="0" smtClean="0"/>
              <a:t>not? </a:t>
            </a:r>
            <a:r>
              <a:rPr lang="en-US" sz="2800" dirty="0" smtClean="0"/>
              <a:t>(perhaps re-calibrate goals?)</a:t>
            </a:r>
            <a:endParaRPr lang="en-US" sz="31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6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7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Keeping leaders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Be encouraging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700" dirty="0" smtClean="0"/>
              <a:t>If there is room for growth in the organization, encourage people to move up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700" dirty="0" smtClean="0"/>
              <a:t>If it is obviously not working out and you need to address it, frame the situation as a bad fit, not a failure or an atmosphere of blame – others will watch how you handle that situation and may leave/stay based on how you handle </a:t>
            </a:r>
            <a:r>
              <a:rPr lang="en-US" sz="2700" dirty="0" smtClean="0"/>
              <a:t>it</a:t>
            </a:r>
            <a:endParaRPr lang="en-US" sz="27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6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63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Your Thoughts/Experiences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Questions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Concerns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Comments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Add-ins</a:t>
            </a:r>
            <a:endParaRPr lang="en-US" sz="27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60" y="5080558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70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Attracting Candidates (schools)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dirty="0" smtClean="0"/>
              <a:t>Freshmen are key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/>
              <a:t>Summer orientation for incoming freshmen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/>
              <a:t>Welcome Week Events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/>
              <a:t>K-12 camps or workshops (</a:t>
            </a:r>
            <a:r>
              <a:rPr lang="en-US" sz="3600" dirty="0" err="1" smtClean="0"/>
              <a:t>esp</a:t>
            </a:r>
            <a:r>
              <a:rPr lang="en-US" sz="3600" dirty="0" smtClean="0"/>
              <a:t> summer)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7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Attracting Candidates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dirty="0" smtClean="0"/>
              <a:t>All Students are Welcome (and community members in some cases)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100" dirty="0" smtClean="0"/>
              <a:t>Establish pre-requisites (site visit, statement of interest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100" dirty="0" smtClean="0"/>
              <a:t>Schedule First Session at an off-time to maximize attendance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5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/>
              <a:t>First large session (no make-ups)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Have students introduce themselves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Present expectations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Legal responsibilities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Station policies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52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/>
              <a:t>First large session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Include Fun and Learning as expectation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Organize students into smaller groups for further training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Set training times for groups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90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r>
              <a:rPr lang="en-US" sz="3600" dirty="0" smtClean="0"/>
              <a:t>Separate training for Sports/Talk and Music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4-5 small group sessions, once weekly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Trainees handle equipment each time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Limited flexibility in allowing ‘</a:t>
            </a:r>
            <a:r>
              <a:rPr lang="en-US" sz="3200" dirty="0" smtClean="0"/>
              <a:t>make-ups</a:t>
            </a:r>
            <a:r>
              <a:rPr lang="en-US" sz="3200" dirty="0" smtClean="0"/>
              <a:t>’,</a:t>
            </a:r>
            <a:r>
              <a:rPr lang="en-US" sz="3200" dirty="0" smtClean="0"/>
              <a:t> holidays </a:t>
            </a:r>
            <a:r>
              <a:rPr lang="en-US" sz="3200" dirty="0" smtClean="0"/>
              <a:t>are </a:t>
            </a:r>
            <a:r>
              <a:rPr lang="en-US" sz="3200" dirty="0" smtClean="0"/>
              <a:t>very </a:t>
            </a:r>
            <a:r>
              <a:rPr lang="en-US" sz="3200" dirty="0" smtClean="0"/>
              <a:t>important in scheduling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9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r>
              <a:rPr lang="en-US" sz="3600" dirty="0" smtClean="0"/>
              <a:t>Separate training for Sports/Talk and Music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Make studios available for </a:t>
            </a:r>
            <a:r>
              <a:rPr lang="en-US" sz="2800" dirty="0" smtClean="0"/>
              <a:t>training, as well as </a:t>
            </a:r>
            <a:r>
              <a:rPr lang="en-US" sz="2800" dirty="0" smtClean="0"/>
              <a:t>staff </a:t>
            </a:r>
            <a:r>
              <a:rPr lang="en-US" sz="2800" dirty="0" smtClean="0"/>
              <a:t>for </a:t>
            </a:r>
            <a:r>
              <a:rPr lang="en-US" sz="2800" dirty="0" smtClean="0"/>
              <a:t>limited help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Out-of-session assignments (off-air </a:t>
            </a:r>
            <a:r>
              <a:rPr lang="en-US" sz="2800" dirty="0" smtClean="0"/>
              <a:t>hours, </a:t>
            </a:r>
            <a:r>
              <a:rPr lang="en-US" sz="2800" dirty="0" smtClean="0"/>
              <a:t>shadowing existing programs)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Final project as audition (sample show, for instance)</a:t>
            </a:r>
          </a:p>
          <a:p>
            <a:pPr algn="l"/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792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r>
              <a:rPr lang="en-US" sz="3600" dirty="0" smtClean="0"/>
              <a:t>Final Large Group Session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Present critical information one more time (policies, laws, regulations)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Trainees turn in final projects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Trainees take final </a:t>
            </a:r>
            <a:r>
              <a:rPr lang="en-US" sz="2800" dirty="0" smtClean="0"/>
              <a:t>exam on </a:t>
            </a:r>
            <a:r>
              <a:rPr lang="en-US" sz="2800" dirty="0" smtClean="0"/>
              <a:t>policies, etc.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Present certificates (as corny as this sounds)</a:t>
            </a:r>
          </a:p>
          <a:p>
            <a:pPr algn="l"/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816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250">
              <a:srgbClr val="DA919E"/>
            </a:gs>
            <a:gs pos="38500">
              <a:srgbClr val="FF5050"/>
            </a:gs>
            <a:gs pos="300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4816" y="372555"/>
            <a:ext cx="9144000" cy="8618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Training: Getting and Keeping the Best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1664" y="1163694"/>
            <a:ext cx="9144000" cy="3600329"/>
          </a:xfrm>
        </p:spPr>
        <p:txBody>
          <a:bodyPr>
            <a:noAutofit/>
          </a:bodyPr>
          <a:lstStyle/>
          <a:p>
            <a:r>
              <a:rPr lang="en-US" sz="4400" dirty="0" smtClean="0"/>
              <a:t>Training for talent positions</a:t>
            </a:r>
          </a:p>
          <a:p>
            <a:r>
              <a:rPr lang="en-US" sz="3600" dirty="0" smtClean="0"/>
              <a:t>Final Pieces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Quick, concise and constructive feedback on final project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Be available to help trainees finish, without coaxing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Work the approved show/project into rotation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040" y="4955781"/>
            <a:ext cx="3158880" cy="1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5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628</Words>
  <Application>Microsoft Office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Arabic Typesetting</vt:lpstr>
      <vt:lpstr>Arial</vt:lpstr>
      <vt:lpstr>Calibri</vt:lpstr>
      <vt:lpstr>Calibri Light</vt:lpstr>
      <vt:lpstr>Wingdings</vt:lpstr>
      <vt:lpstr>Office Theme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  <vt:lpstr>Training: Getting and Keeping the Best</vt:lpstr>
    </vt:vector>
  </TitlesOfParts>
  <Company>University of Wisconsin-Madison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Training: Getting and Keeping the Best</dc:title>
  <dc:creator>Dave Black</dc:creator>
  <cp:lastModifiedBy>Karolina Barej</cp:lastModifiedBy>
  <cp:revision>9</cp:revision>
  <dcterms:created xsi:type="dcterms:W3CDTF">2015-10-21T19:54:10Z</dcterms:created>
  <dcterms:modified xsi:type="dcterms:W3CDTF">2015-10-21T21:03:18Z</dcterms:modified>
</cp:coreProperties>
</file>