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29"/>
  </p:notesMasterIdLst>
  <p:sldIdLst>
    <p:sldId id="256" r:id="rId2"/>
    <p:sldId id="258" r:id="rId3"/>
    <p:sldId id="273" r:id="rId4"/>
    <p:sldId id="259" r:id="rId5"/>
    <p:sldId id="261" r:id="rId6"/>
    <p:sldId id="287" r:id="rId7"/>
    <p:sldId id="262" r:id="rId8"/>
    <p:sldId id="288" r:id="rId9"/>
    <p:sldId id="265" r:id="rId10"/>
    <p:sldId id="289" r:id="rId11"/>
    <p:sldId id="266" r:id="rId12"/>
    <p:sldId id="267" r:id="rId13"/>
    <p:sldId id="260" r:id="rId14"/>
    <p:sldId id="290" r:id="rId15"/>
    <p:sldId id="269" r:id="rId16"/>
    <p:sldId id="270" r:id="rId17"/>
    <p:sldId id="271" r:id="rId18"/>
    <p:sldId id="272" r:id="rId19"/>
    <p:sldId id="292" r:id="rId20"/>
    <p:sldId id="291" r:id="rId21"/>
    <p:sldId id="276" r:id="rId22"/>
    <p:sldId id="277" r:id="rId23"/>
    <p:sldId id="284" r:id="rId24"/>
    <p:sldId id="278" r:id="rId25"/>
    <p:sldId id="280" r:id="rId26"/>
    <p:sldId id="281" r:id="rId27"/>
    <p:sldId id="282" r:id="rId28"/>
  </p:sldIdLst>
  <p:sldSz cx="9144000" cy="6858000" type="screen4x3"/>
  <p:notesSz cx="6858000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98" y="-108"/>
      </p:cViewPr>
      <p:guideLst>
        <p:guide orient="horz" pos="285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2E52BF-BC2C-40DD-AD09-BA9397D1B2D9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1730"/>
            <a:ext cx="548640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2A6012-4D49-46A7-A275-35458C19B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44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0463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A3182E-A73E-4275-A1A5-03561CC13C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0463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B2D1FD-CBDF-4FDF-973D-8FCE387622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1038"/>
            <a:ext cx="4537075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A6012-4D49-46A7-A275-35458C19BF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0463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526DCE-3BA5-48B1-955A-B1395D0581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0463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B59D5B-CB83-4812-A4DC-5C1D4D44C7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0463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A41D01-1073-4E03-AAFD-1200503993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0463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A41D01-1073-4E03-AAFD-1200503993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0463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DD90C7-EE55-4E35-A0F1-A932B563D0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0463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BD4E4F-3C71-409B-A81A-984861FD9E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0463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99B5E0-9C1F-47CB-9599-5C149E877E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0463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1C6CA2-6125-46BB-957C-8710EB7E8A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0463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B5B824-0C66-4003-B2F4-4F3F3A44DC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1038"/>
            <a:ext cx="4537075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A6012-4D49-46A7-A275-35458C19BF6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0463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30B5A2-7B5D-48DE-9E95-FCF297303C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0463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B5B824-0C66-4003-B2F4-4F3F3A44DC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0463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C40E96-0E16-49D4-B8E7-C1172A9B48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1038"/>
            <a:ext cx="4537075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A6012-4D49-46A7-A275-35458C19BF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5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1038"/>
            <a:ext cx="4537075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A6012-4D49-46A7-A275-35458C19BF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A6012-4D49-46A7-A275-35458C19BF6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87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0463" y="681038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B2D1FD-CBDF-4FDF-973D-8FCE387622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78D872-DE74-49AA-8209-CF9DEA2B300C}" type="datetimeFigureOut">
              <a:rPr lang="en-US" smtClean="0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9D0443-65BB-49B5-A25F-4BDFC898D6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BC403-C738-4097-B643-60DAA90FADF8}" type="datetimeFigureOut">
              <a:rPr lang="en-US" smtClean="0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5C400-EE7E-486E-A894-82DC04A6C2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36C43A-4325-47BF-91BF-1426E664A9CC}" type="datetimeFigureOut">
              <a:rPr lang="en-US" smtClean="0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FF17B-4A94-4ED6-A237-1C91E5959F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62772-8FE5-48E2-877C-82A53CAE3733}" type="datetimeFigureOut">
              <a:rPr lang="en-US" smtClean="0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8D4A4-07C4-48F6-A188-596C47558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1DEF5-25A3-44CC-A088-E494CFF2D109}" type="datetimeFigureOut">
              <a:rPr lang="en-US" smtClean="0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0003A-2D51-480D-953A-7DB7CFE07F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6410B-40BA-48CD-B8E4-87849C7CDBF3}" type="datetimeFigureOut">
              <a:rPr lang="en-US" smtClean="0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51271-3F94-422D-8F47-2AE7B4B679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A26C0-494E-427D-861A-1B49FEBF3E10}" type="datetimeFigureOut">
              <a:rPr lang="en-US" smtClean="0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C92F6-728B-4E5F-AB91-95B91CADF5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96ACB-9C80-45AC-8397-1172AC634D1E}" type="datetimeFigureOut">
              <a:rPr lang="en-US" smtClean="0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98936-79BA-468B-8172-00B7347546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A5CDC-248E-49EE-8B45-B9E00DC7F310}" type="datetimeFigureOut">
              <a:rPr lang="en-US" smtClean="0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34025-BBBB-4791-83B9-890C90EBA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ABC4E-290A-4494-A02C-928E0839521A}" type="datetimeFigureOut">
              <a:rPr lang="en-US" smtClean="0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1DFA6-338A-4036-A6FD-9C6CD542A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F2D02-7195-4F20-BB37-F263E78E512B}" type="datetimeFigureOut">
              <a:rPr lang="en-US" smtClean="0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709A-EC8E-4B43-9571-A6BB320475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A584D0-65B8-40EC-A67B-AAE2A1A0C3D0}" type="datetimeFigureOut">
              <a:rPr lang="en-US" smtClean="0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DD600A-D743-474D-B9BF-5C6BC23F1E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image" Target="../media/image11.wmf"/><Relationship Id="rId4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227193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5500" dirty="0" smtClean="0"/>
              <a:t>RADIO IMAGING FOR COLLEGE STATIONS</a:t>
            </a:r>
            <a:endParaRPr sz="55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8305800" cy="1634196"/>
          </a:xfrm>
        </p:spPr>
        <p:txBody>
          <a:bodyPr>
            <a:normAutofit fontScale="47500" lnSpcReduction="20000"/>
          </a:bodyPr>
          <a:lstStyle/>
          <a:p>
            <a:r>
              <a:rPr lang="en-US" sz="3800" b="1" dirty="0" smtClean="0"/>
              <a:t>Presented by:</a:t>
            </a:r>
            <a:br>
              <a:rPr lang="en-US" sz="3800" b="1" dirty="0" smtClean="0"/>
            </a:b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 smtClean="0"/>
              <a:t>Greg Weston, University of Pittsburgh</a:t>
            </a:r>
          </a:p>
          <a:p>
            <a:r>
              <a:rPr lang="en-US" sz="3800" b="1" dirty="0" smtClean="0"/>
              <a:t>October 24, 2015</a:t>
            </a:r>
          </a:p>
          <a:p>
            <a:r>
              <a:rPr lang="en-US" sz="3800" b="1" dirty="0" smtClean="0"/>
              <a:t>National Student Electronic Media Convention</a:t>
            </a:r>
          </a:p>
          <a:p>
            <a:r>
              <a:rPr lang="en-US" sz="3800" b="1" dirty="0" smtClean="0"/>
              <a:t>Minneapolis, MN</a:t>
            </a:r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819400"/>
            <a:ext cx="7745505" cy="3877815"/>
          </a:xfrm>
        </p:spPr>
        <p:txBody>
          <a:bodyPr numCol="2">
            <a:noAutofit/>
          </a:bodyPr>
          <a:lstStyle/>
          <a:p>
            <a:r>
              <a:rPr lang="en-US" sz="3200" dirty="0" smtClean="0"/>
              <a:t>Approachability</a:t>
            </a:r>
          </a:p>
          <a:p>
            <a:r>
              <a:rPr lang="en-US" sz="3200" dirty="0" smtClean="0"/>
              <a:t>Relevance</a:t>
            </a:r>
          </a:p>
          <a:p>
            <a:r>
              <a:rPr lang="en-US" sz="3200" dirty="0" smtClean="0"/>
              <a:t>Admiration</a:t>
            </a:r>
          </a:p>
          <a:p>
            <a:r>
              <a:rPr lang="en-US" sz="3200" dirty="0" smtClean="0"/>
              <a:t>Curiosity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Identification </a:t>
            </a:r>
          </a:p>
          <a:p>
            <a:r>
              <a:rPr lang="en-US" sz="3200" dirty="0" smtClean="0"/>
              <a:t>Empowerment</a:t>
            </a:r>
          </a:p>
          <a:p>
            <a:r>
              <a:rPr lang="en-US" sz="3200" dirty="0" smtClean="0"/>
              <a:t>Understanding</a:t>
            </a:r>
          </a:p>
          <a:p>
            <a:r>
              <a:rPr lang="en-US" sz="3200" dirty="0" smtClean="0"/>
              <a:t>Pride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8 EMOTIONS TOWARDS BRANDS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8229600" cy="4572000"/>
          </a:xfrm>
        </p:spPr>
        <p:txBody>
          <a:bodyPr/>
          <a:lstStyle/>
          <a:p>
            <a:r>
              <a:rPr lang="en-US" dirty="0" smtClean="0"/>
              <a:t>“STATION” + “PERSONALITY”</a:t>
            </a:r>
          </a:p>
          <a:p>
            <a:r>
              <a:rPr lang="en-US" dirty="0" smtClean="0"/>
              <a:t>OVERALL “FEEL” OF THE STATION</a:t>
            </a:r>
          </a:p>
          <a:p>
            <a:r>
              <a:rPr lang="en-US" dirty="0" smtClean="0"/>
              <a:t>ANYONE LISTENING AT ANY TIME SHOULD IMMEDIATELY BE ABLE TO IDENTIFY THE STATION</a:t>
            </a:r>
          </a:p>
          <a:p>
            <a:endParaRPr lang="en-US" sz="3600" dirty="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u="sng" dirty="0"/>
              <a:t>STATIONALITY</a:t>
            </a:r>
          </a:p>
        </p:txBody>
      </p:sp>
      <p:pic>
        <p:nvPicPr>
          <p:cNvPr id="28675" name="Picture 4" descr="MCj008930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1474" y="43434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 fontScale="925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000" dirty="0"/>
              <a:t>Consistent formatics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000" dirty="0"/>
              <a:t>Consistent sound to non-music elements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000" dirty="0"/>
              <a:t>Consistent reference to </a:t>
            </a:r>
            <a:r>
              <a:rPr lang="en-US" sz="4000" dirty="0" smtClean="0"/>
              <a:t>brand (via slogan)</a:t>
            </a:r>
            <a:endParaRPr lang="en-US" sz="4000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000" dirty="0" smtClean="0"/>
              <a:t>Synthesize brand into one word and make sure it permeates station</a:t>
            </a:r>
            <a:endParaRPr lang="en-US" sz="4000" dirty="0"/>
          </a:p>
          <a:p>
            <a:pPr marL="420624" indent="-384048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4000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u="sng" dirty="0"/>
              <a:t>How can a college station </a:t>
            </a:r>
            <a:r>
              <a:rPr lang="en-US" sz="4000" b="1" u="sng" dirty="0" smtClean="0"/>
              <a:t>develop </a:t>
            </a:r>
            <a:r>
              <a:rPr lang="en-US" sz="4000" b="1" u="sng" dirty="0"/>
              <a:t>stationality?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 smtClean="0"/>
              <a:t>Communicate the station’s brand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 smtClean="0"/>
              <a:t>Make a promise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 smtClean="0"/>
              <a:t>Own a value that’s important to the listeners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 smtClean="0"/>
              <a:t>Are concise</a:t>
            </a:r>
          </a:p>
          <a:p>
            <a:pPr marL="420624" indent="-384048" fontAlgn="auto">
              <a:spcAft>
                <a:spcPts val="0"/>
              </a:spcAft>
              <a:buNone/>
              <a:defRPr/>
            </a:pPr>
            <a:endParaRPr lang="en-US" sz="4400" dirty="0" smtClean="0"/>
          </a:p>
          <a:p>
            <a:pPr marL="420624" indent="-384048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30721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u="sng" dirty="0" smtClean="0"/>
              <a:t>GOOD SLOGANS: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4525963"/>
          </a:xfrm>
        </p:spPr>
        <p:txBody>
          <a:bodyPr>
            <a:normAutofit fontScale="925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5200" dirty="0" smtClean="0"/>
              <a:t>Make tangible claims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5200" dirty="0" smtClean="0"/>
              <a:t>Brag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5200" dirty="0" smtClean="0"/>
              <a:t>Lack emotional connection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5200" dirty="0" smtClean="0"/>
              <a:t>Make promises you don’t     keep</a:t>
            </a:r>
          </a:p>
          <a:p>
            <a:pPr marL="420624" indent="-384048" fontAlgn="auto">
              <a:spcAft>
                <a:spcPts val="0"/>
              </a:spcAft>
              <a:buNone/>
              <a:defRPr/>
            </a:pPr>
            <a:endParaRPr lang="en-US" sz="4400" dirty="0" smtClean="0"/>
          </a:p>
          <a:p>
            <a:pPr marL="420624" indent="-384048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30721" name="Title 1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7800" u="sng" dirty="0" smtClean="0"/>
              <a:t>BAD SLOGANS:</a:t>
            </a:r>
            <a:endParaRPr lang="en-US" sz="7800" dirty="0" smtClean="0"/>
          </a:p>
        </p:txBody>
      </p:sp>
    </p:spTree>
    <p:extLst>
      <p:ext uri="{BB962C8B-B14F-4D97-AF65-F5344CB8AC3E}">
        <p14:creationId xmlns:p14="http://schemas.microsoft.com/office/powerpoint/2010/main" val="28221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MCj023817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"/>
            <a:ext cx="67818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 Box 5"/>
          <p:cNvSpPr txBox="1">
            <a:spLocks noChangeArrowheads="1"/>
          </p:cNvSpPr>
          <p:nvPr/>
        </p:nvSpPr>
        <p:spPr bwMode="auto">
          <a:xfrm rot="10800000">
            <a:off x="838201" y="3503892"/>
            <a:ext cx="7550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en-US"/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57200" y="2895601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09800"/>
            <a:ext cx="8229600" cy="4953000"/>
          </a:xfrm>
        </p:spPr>
        <p:txBody>
          <a:bodyPr/>
          <a:lstStyle/>
          <a:p>
            <a:pPr algn="ctr"/>
            <a:r>
              <a:rPr lang="en-US" sz="6000" dirty="0" smtClean="0"/>
              <a:t>THE KEY IS FORMING AN EMOTIONAL CONNECTION TO YOUR LISTENERS!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DEMOGRAPHIC PROFILE</a:t>
            </a:r>
          </a:p>
          <a:p>
            <a:pPr lvl="1"/>
            <a:r>
              <a:rPr lang="en-US" sz="2800" dirty="0" smtClean="0"/>
              <a:t>RACE/ETHNICITY</a:t>
            </a:r>
          </a:p>
          <a:p>
            <a:pPr lvl="1"/>
            <a:r>
              <a:rPr lang="en-US" sz="2800" dirty="0" smtClean="0"/>
              <a:t>CLASS</a:t>
            </a:r>
          </a:p>
          <a:p>
            <a:pPr lvl="1"/>
            <a:r>
              <a:rPr lang="en-US" sz="2800" dirty="0" smtClean="0"/>
              <a:t>SEX</a:t>
            </a:r>
          </a:p>
          <a:p>
            <a:pPr lvl="1"/>
            <a:r>
              <a:rPr lang="en-US" sz="2800" dirty="0" smtClean="0"/>
              <a:t>AGE</a:t>
            </a:r>
          </a:p>
          <a:p>
            <a:pPr lvl="1"/>
            <a:r>
              <a:rPr lang="en-US" sz="2800" dirty="0" smtClean="0"/>
              <a:t>JOB</a:t>
            </a:r>
          </a:p>
          <a:p>
            <a:pPr lvl="1"/>
            <a:r>
              <a:rPr lang="en-US" sz="2800" dirty="0" smtClean="0"/>
              <a:t>FAMILY STATUS</a:t>
            </a:r>
          </a:p>
          <a:p>
            <a:pPr lvl="1"/>
            <a:r>
              <a:rPr lang="en-US" sz="2800" dirty="0" smtClean="0"/>
              <a:t>STUDENT STATUS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STEP 1: KNOW YOUR LISTENERS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ARE THEIR HOBBIES AND INTERESTS?</a:t>
            </a:r>
          </a:p>
          <a:p>
            <a:r>
              <a:rPr lang="en-US" sz="2800" dirty="0" smtClean="0"/>
              <a:t>WHAT’S ON THEIR MINDS?</a:t>
            </a:r>
          </a:p>
          <a:p>
            <a:r>
              <a:rPr lang="en-US" sz="2800" dirty="0" smtClean="0"/>
              <a:t>WHAT ARE THEIR PERSONALITY TRAITS?</a:t>
            </a:r>
          </a:p>
          <a:p>
            <a:r>
              <a:rPr lang="en-US" sz="2800" i="1" u="sng" dirty="0" smtClean="0"/>
              <a:t>WHY DO THEY LISTEN?</a:t>
            </a:r>
          </a:p>
          <a:p>
            <a:r>
              <a:rPr lang="en-US" sz="2800" i="1" u="sng" dirty="0" smtClean="0"/>
              <a:t>WHAT DO THEY VALUE ABOUT THEMSELVES?</a:t>
            </a:r>
          </a:p>
          <a:p>
            <a:r>
              <a:rPr lang="en-US" sz="2800" i="1" u="sng" dirty="0" smtClean="0"/>
              <a:t>WHERE DO THEY WANT TO GO?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STEP 2: UNDERSTAND YOUR LISTENERS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533400" y="2260988"/>
            <a:ext cx="8229600" cy="45259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3800" dirty="0" smtClean="0"/>
              <a:t>START WITH DEMOGRAPHICS AND THEN GO DEEPER</a:t>
            </a:r>
          </a:p>
          <a:p>
            <a:pPr lvl="1">
              <a:lnSpc>
                <a:spcPct val="80000"/>
              </a:lnSpc>
            </a:pPr>
            <a:endParaRPr lang="en-US" sz="3600" dirty="0" smtClean="0"/>
          </a:p>
          <a:p>
            <a:pPr lvl="1">
              <a:lnSpc>
                <a:spcPct val="80000"/>
              </a:lnSpc>
            </a:pPr>
            <a:r>
              <a:rPr lang="en-US" sz="3600" dirty="0" smtClean="0"/>
              <a:t>PERSONALITY TYPE</a:t>
            </a:r>
          </a:p>
          <a:p>
            <a:pPr lvl="1">
              <a:lnSpc>
                <a:spcPct val="80000"/>
              </a:lnSpc>
            </a:pPr>
            <a:r>
              <a:rPr lang="en-US" sz="3600" dirty="0" smtClean="0"/>
              <a:t>ACTIVITIES</a:t>
            </a:r>
          </a:p>
          <a:p>
            <a:pPr lvl="1">
              <a:lnSpc>
                <a:spcPct val="80000"/>
              </a:lnSpc>
            </a:pPr>
            <a:r>
              <a:rPr lang="en-US" sz="3600" dirty="0" smtClean="0"/>
              <a:t>LIKES AND DISLIKES</a:t>
            </a:r>
          </a:p>
          <a:p>
            <a:pPr lvl="1">
              <a:lnSpc>
                <a:spcPct val="80000"/>
              </a:lnSpc>
            </a:pPr>
            <a:r>
              <a:rPr lang="en-US" sz="3600" dirty="0" smtClean="0"/>
              <a:t>WHEN/HOW THEY LISTEN</a:t>
            </a:r>
          </a:p>
          <a:p>
            <a:pPr lvl="1">
              <a:lnSpc>
                <a:spcPct val="80000"/>
              </a:lnSpc>
            </a:pPr>
            <a:r>
              <a:rPr lang="en-US" sz="3600" dirty="0" smtClean="0"/>
              <a:t>WHAT ARE THEY FEELING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STEP 3: CREATE A PROTOTYPICAL LISTENER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2286000" y="2260988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800" dirty="0" smtClean="0"/>
              <a:t>TALK ABOUT WHAT THEY’RE TALKING &amp; THINKING ABOUT</a:t>
            </a:r>
          </a:p>
          <a:p>
            <a:pPr>
              <a:lnSpc>
                <a:spcPct val="80000"/>
              </a:lnSpc>
            </a:pPr>
            <a:r>
              <a:rPr lang="en-US" sz="3800" dirty="0" smtClean="0"/>
              <a:t>MAKE REFERENCES THEY GET</a:t>
            </a:r>
          </a:p>
          <a:p>
            <a:pPr>
              <a:lnSpc>
                <a:spcPct val="80000"/>
              </a:lnSpc>
            </a:pPr>
            <a:r>
              <a:rPr lang="en-US" sz="3800" dirty="0" smtClean="0"/>
              <a:t>MAKE IT FEEL LIKE A CLUB</a:t>
            </a:r>
          </a:p>
          <a:p>
            <a:pPr>
              <a:lnSpc>
                <a:spcPct val="80000"/>
              </a:lnSpc>
            </a:pPr>
            <a:r>
              <a:rPr lang="en-US" sz="3800" dirty="0" smtClean="0"/>
              <a:t>WHAT TYPE OF PERSON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3800" dirty="0" smtClean="0"/>
              <a:t>	IS YOUR STATION?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STEP 4: TAILOR YOUR IMAGING TO THEM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77418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5211"/>
            <a:ext cx="8229600" cy="45720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 UNIQUE STATION BRAND IS VITAL TO DEVELOPING LISTENER LOYALTY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 STRATEGIC PHILOSOPHY MUST BE DEVELOPED TO CREATE EFFECTIVE IMAGING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AN EMOTIONAL CONNECTION TO THE LISTENER WILL SET YOUR STATION APART</a:t>
            </a:r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THE MAIN POINTS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 smtClean="0"/>
              <a:t>Brand/Slogan/Image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 smtClean="0"/>
              <a:t>Format/Music</a:t>
            </a:r>
          </a:p>
          <a:p>
            <a:pPr marL="420624" indent="-384048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3600" dirty="0" smtClean="0"/>
              <a:t>Stream/Website/Social Media</a:t>
            </a:r>
            <a:endParaRPr lang="en-US" sz="3600" dirty="0"/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 smtClean="0"/>
              <a:t>Contests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 smtClean="0"/>
              <a:t>Shows/Personalities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 smtClean="0"/>
              <a:t>Events/Concerts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 smtClean="0"/>
              <a:t>Non-commerciality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 smtClean="0"/>
              <a:t>Awards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dirty="0" smtClean="0"/>
              <a:t>University Affiliation</a:t>
            </a:r>
          </a:p>
        </p:txBody>
      </p:sp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WHAT CAN YOU PROMOTE?</a:t>
            </a:r>
          </a:p>
        </p:txBody>
      </p:sp>
    </p:spTree>
    <p:extLst>
      <p:ext uri="{BB962C8B-B14F-4D97-AF65-F5344CB8AC3E}">
        <p14:creationId xmlns:p14="http://schemas.microsoft.com/office/powerpoint/2010/main" val="27133198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en-US" u="sng" smtClean="0"/>
              <a:t>METHODS OF DELIVERY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>
          <a:xfrm>
            <a:off x="13487" y="2317876"/>
            <a:ext cx="8229600" cy="4525963"/>
          </a:xfrm>
        </p:spPr>
        <p:txBody>
          <a:bodyPr/>
          <a:lstStyle/>
          <a:p>
            <a:r>
              <a:rPr lang="en-US" sz="2800" dirty="0" smtClean="0"/>
              <a:t>PROMOS</a:t>
            </a:r>
          </a:p>
          <a:p>
            <a:r>
              <a:rPr lang="en-US" sz="2800" dirty="0" smtClean="0"/>
              <a:t>LINERS/BUMPS/SWEEPERS</a:t>
            </a:r>
          </a:p>
          <a:p>
            <a:r>
              <a:rPr lang="en-US" sz="2800" dirty="0" smtClean="0"/>
              <a:t>LEGAL IDs</a:t>
            </a:r>
          </a:p>
          <a:p>
            <a:r>
              <a:rPr lang="en-US" sz="2800" dirty="0" smtClean="0"/>
              <a:t>LIVE DJ READS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43011" name="Picture 4" descr="\\dc3-sa\users\grw8\My Pictures\delive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5165" y="2057400"/>
            <a:ext cx="3459163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D - Stack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200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7467600" cy="4525963"/>
          </a:xfrm>
        </p:spPr>
        <p:txBody>
          <a:bodyPr/>
          <a:lstStyle/>
          <a:p>
            <a:pPr marL="742950" indent="-742950">
              <a:buFont typeface="Wingdings" pitchFamily="2" charset="2"/>
              <a:buAutoNum type="arabicPeriod"/>
            </a:pPr>
            <a:r>
              <a:rPr lang="en-US" sz="4000" dirty="0" smtClean="0"/>
              <a:t>CREATE A CALENDAR</a:t>
            </a:r>
          </a:p>
          <a:p>
            <a:pPr marL="742950" indent="-742950">
              <a:buFont typeface="Wingdings" pitchFamily="2" charset="2"/>
              <a:buAutoNum type="arabicPeriod"/>
            </a:pPr>
            <a:r>
              <a:rPr lang="en-US" sz="4000" dirty="0" smtClean="0"/>
              <a:t>DIRECTED BRAINSTORMING</a:t>
            </a:r>
          </a:p>
          <a:p>
            <a:pPr marL="742950" indent="-742950">
              <a:buFont typeface="Wingdings" pitchFamily="2" charset="2"/>
              <a:buAutoNum type="arabicPeriod"/>
            </a:pPr>
            <a:r>
              <a:rPr lang="en-US" sz="4000" dirty="0" smtClean="0"/>
              <a:t>SCHEDULE WISELY</a:t>
            </a:r>
            <a:endParaRPr lang="en-US" sz="2400" dirty="0" smtClean="0"/>
          </a:p>
        </p:txBody>
      </p:sp>
      <p:sp>
        <p:nvSpPr>
          <p:cNvPr id="45057" name="Title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pPr algn="ctr"/>
            <a:r>
              <a:rPr lang="en-US" sz="5000" u="sng" dirty="0" smtClean="0"/>
              <a:t>DEVELOPING THE IMAGING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2296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SCHOOL SCHEDULE</a:t>
            </a:r>
          </a:p>
          <a:p>
            <a:r>
              <a:rPr lang="en-US" sz="3200" dirty="0" smtClean="0"/>
              <a:t>STATION EVENTS</a:t>
            </a:r>
          </a:p>
          <a:p>
            <a:r>
              <a:rPr lang="en-US" sz="3200" dirty="0" smtClean="0"/>
              <a:t>COMMUNITY EVENTS</a:t>
            </a:r>
          </a:p>
          <a:p>
            <a:r>
              <a:rPr lang="en-US" sz="3200" dirty="0" smtClean="0"/>
              <a:t>SPECIAL BROADCASTS</a:t>
            </a:r>
          </a:p>
          <a:p>
            <a:r>
              <a:rPr lang="en-US" sz="3200" dirty="0" smtClean="0"/>
              <a:t>WHATEVER ELSE IMPACTS THE LISTENER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19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1.	CALENDAR</a:t>
            </a:r>
          </a:p>
        </p:txBody>
      </p:sp>
      <p:pic>
        <p:nvPicPr>
          <p:cNvPr id="47107" name="Picture 2" descr="http://www.uis.edu/studentaffairs/students/images/desk_calendar_1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10200" y="22860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225425" y="2319042"/>
            <a:ext cx="8229600" cy="45720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dirty="0" smtClean="0"/>
              <a:t>REVIEW CALENDAR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/>
              <a:t>DISCUSS WHAT’S HOT</a:t>
            </a:r>
          </a:p>
          <a:p>
            <a:pPr marL="911225" lvl="1" indent="-609600">
              <a:lnSpc>
                <a:spcPct val="90000"/>
              </a:lnSpc>
            </a:pPr>
            <a:r>
              <a:rPr lang="en-US" sz="2400" dirty="0" smtClean="0"/>
              <a:t>CONNECT IT TO THE STATION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/>
              <a:t>STAY ON MESSAGE</a:t>
            </a:r>
          </a:p>
          <a:p>
            <a:pPr marL="911225" lvl="1" indent="-609600">
              <a:lnSpc>
                <a:spcPct val="90000"/>
              </a:lnSpc>
            </a:pPr>
            <a:r>
              <a:rPr lang="en-US" sz="2400" dirty="0" smtClean="0"/>
              <a:t>FIND DIFFERENT WAYS TO SAY THE SAME THING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/>
              <a:t>CREATE CREATIVELY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4400" dirty="0" smtClean="0"/>
          </a:p>
        </p:txBody>
      </p:sp>
      <p:sp>
        <p:nvSpPr>
          <p:cNvPr id="481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BRAINSTORMING</a:t>
            </a:r>
          </a:p>
        </p:txBody>
      </p:sp>
      <p:pic>
        <p:nvPicPr>
          <p:cNvPr id="48131" name="Picture 3" descr="MCj033423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648200"/>
            <a:ext cx="3273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RO - St. Patrick's Da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2286000"/>
            <a:ext cx="8229600" cy="4572000"/>
          </a:xfrm>
        </p:spPr>
        <p:txBody>
          <a:bodyPr>
            <a:normAutofit/>
          </a:bodyPr>
          <a:lstStyle/>
          <a:p>
            <a:pPr marL="785813" indent="-457200">
              <a:lnSpc>
                <a:spcPct val="90000"/>
              </a:lnSpc>
            </a:pPr>
            <a:r>
              <a:rPr lang="en-US" sz="3200" dirty="0" smtClean="0"/>
              <a:t>1 PROMO, 2 LINERS, 2 DJ READS PER HOUR</a:t>
            </a:r>
          </a:p>
          <a:p>
            <a:pPr marL="1087438" lvl="1" indent="-457200">
              <a:lnSpc>
                <a:spcPct val="90000"/>
              </a:lnSpc>
            </a:pPr>
            <a:r>
              <a:rPr lang="en-US" sz="3200" dirty="0" smtClean="0"/>
              <a:t>USE A GRID</a:t>
            </a:r>
          </a:p>
          <a:p>
            <a:pPr marL="784225" indent="-457200">
              <a:lnSpc>
                <a:spcPct val="90000"/>
              </a:lnSpc>
            </a:pPr>
            <a:r>
              <a:rPr lang="en-US" sz="3200" dirty="0" smtClean="0"/>
              <a:t>PROMOTE VERTICALLY AND HORIZONTALLY</a:t>
            </a:r>
          </a:p>
          <a:p>
            <a:pPr marL="785813" indent="-457200">
              <a:lnSpc>
                <a:spcPct val="90000"/>
              </a:lnSpc>
            </a:pPr>
            <a:r>
              <a:rPr lang="en-US" sz="3200" dirty="0" smtClean="0"/>
              <a:t>PRIORITIZE</a:t>
            </a:r>
          </a:p>
          <a:p>
            <a:pPr marL="785813" indent="-457200">
              <a:lnSpc>
                <a:spcPct val="90000"/>
              </a:lnSpc>
            </a:pPr>
            <a:r>
              <a:rPr lang="en-US" sz="3200" dirty="0" smtClean="0"/>
              <a:t>JUMP ON AND OFF EARLY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3. </a:t>
            </a:r>
            <a:r>
              <a:rPr lang="en-US" sz="4800" dirty="0" smtClean="0"/>
              <a:t>SCHEDULE WISELY</a:t>
            </a:r>
            <a:br>
              <a:rPr lang="en-US" sz="4800" dirty="0" smtClean="0"/>
            </a:br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8229600" cy="45720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STALE PROMOS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POOR IDENTIFICATION OF STATION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MISPLACED PRIORITIES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INSUFFICIENT PROMOTION OF EVENTS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SPEAKING TO THE WRONG AUDIENCE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POOR DAYPARTING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LACK OF ENTERTAINMENT VALUE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/>
              <a:t>COMMON IMAGING PROBLEMS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DISNEY’S SIX STEPS TO CREATING CUSTOMER LOYALTY</a:t>
            </a:r>
            <a:endParaRPr lang="en-US" u="sng" dirty="0"/>
          </a:p>
        </p:txBody>
      </p:sp>
      <p:sp>
        <p:nvSpPr>
          <p:cNvPr id="52226" name="Content Placeholder 2"/>
          <p:cNvSpPr>
            <a:spLocks noGrp="1"/>
          </p:cNvSpPr>
          <p:nvPr>
            <p:ph idx="4294967295"/>
          </p:nvPr>
        </p:nvSpPr>
        <p:spPr>
          <a:xfrm>
            <a:off x="22927" y="2590800"/>
            <a:ext cx="8229600" cy="4525962"/>
          </a:xfrm>
        </p:spPr>
        <p:txBody>
          <a:bodyPr>
            <a:normAutofit/>
          </a:bodyPr>
          <a:lstStyle/>
          <a:p>
            <a:pPr marL="514350" indent="-514350">
              <a:buFont typeface="Franklin Gothic Book" pitchFamily="34" charset="0"/>
              <a:buAutoNum type="arabicPeriod"/>
            </a:pPr>
            <a:r>
              <a:rPr lang="en-US" sz="2800" dirty="0" smtClean="0"/>
              <a:t>IDENTIFY YOUR CUSTOMERS</a:t>
            </a:r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en-US" sz="2800" dirty="0" smtClean="0"/>
              <a:t>ALIGN YOUR PROMISE</a:t>
            </a:r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en-US" sz="2800" dirty="0" smtClean="0"/>
              <a:t>IDENTIFY YOUR STRENGTHS</a:t>
            </a:r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en-US" sz="2800" dirty="0" smtClean="0"/>
              <a:t>DELIVER YOUR STRENGTHS</a:t>
            </a:r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en-US" sz="2800" dirty="0" smtClean="0"/>
              <a:t>VALUE YOUR EMPLOYEES</a:t>
            </a:r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en-US" sz="2800" dirty="0" smtClean="0"/>
              <a:t>CONNECT EMOTIONALLY</a:t>
            </a:r>
          </a:p>
        </p:txBody>
      </p:sp>
      <p:pic>
        <p:nvPicPr>
          <p:cNvPr id="52227" name="Picture 2" descr="http://disney-clipart.com/mickey-mouse/mickey-mouse/mickey-mous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86000"/>
            <a:ext cx="2566987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743200"/>
            <a:ext cx="8229600" cy="4572000"/>
          </a:xfrm>
        </p:spPr>
        <p:txBody>
          <a:bodyPr/>
          <a:lstStyle/>
          <a:p>
            <a:r>
              <a:rPr lang="en-US" dirty="0" smtClean="0"/>
              <a:t>Identify the station</a:t>
            </a:r>
          </a:p>
          <a:p>
            <a:r>
              <a:rPr lang="en-US" dirty="0" smtClean="0"/>
              <a:t>Present a positive, consistent image of the station</a:t>
            </a:r>
          </a:p>
          <a:p>
            <a:r>
              <a:rPr lang="en-US" dirty="0" smtClean="0"/>
              <a:t>Inform the listener about station programming and events</a:t>
            </a:r>
          </a:p>
          <a:p>
            <a:r>
              <a:rPr lang="en-US" dirty="0" smtClean="0"/>
              <a:t>Cycle your listeners to other dayparts</a:t>
            </a:r>
          </a:p>
          <a:p>
            <a:r>
              <a:rPr lang="en-US" dirty="0" smtClean="0"/>
              <a:t>Increase listener loyalty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b="1" u="sng" dirty="0" smtClean="0"/>
              <a:t>THE GOALS OF IMAGING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905000" y="32004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BRAND:</a:t>
            </a:r>
          </a:p>
        </p:txBody>
      </p:sp>
      <p:sp>
        <p:nvSpPr>
          <p:cNvPr id="19458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3886200"/>
            <a:ext cx="6324600" cy="2667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“In marketing, the sum total of a company's value, including products, services, people, advertising, positioning, and culture.”</a:t>
            </a:r>
          </a:p>
        </p:txBody>
      </p:sp>
      <p:pic>
        <p:nvPicPr>
          <p:cNvPr id="19459" name="Picture 10" descr="6a00d8341ccaa353ef00e54f244ed48834-800wi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76402" y="381000"/>
            <a:ext cx="58673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905000" y="32004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BRANDING: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3962400"/>
            <a:ext cx="5486400" cy="2667000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dirty="0" smtClean="0"/>
              <a:t>“A brand never about the product and always about the promise.”</a:t>
            </a:r>
            <a:r>
              <a:rPr lang="en-US" sz="4400" dirty="0" smtClean="0"/>
              <a:t> </a:t>
            </a:r>
            <a:endParaRPr lang="en-US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/>
              <a:t>- Jay </a:t>
            </a:r>
            <a:r>
              <a:rPr lang="en-US" sz="2000" dirty="0" err="1" smtClean="0"/>
              <a:t>Ehret</a:t>
            </a:r>
            <a:r>
              <a:rPr lang="en-US" sz="2000" dirty="0" smtClean="0"/>
              <a:t>, The Marketing Spot</a:t>
            </a:r>
            <a:endParaRPr lang="en-US" sz="3600" dirty="0"/>
          </a:p>
        </p:txBody>
      </p:sp>
      <p:pic>
        <p:nvPicPr>
          <p:cNvPr id="20483" name="Picture 10" descr="6a00d8341ccaa353ef00e54f244ed48834-800wi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09800" y="457200"/>
            <a:ext cx="4800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905000" y="2971801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smtClean="0"/>
              <a:t>BRANDING: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657600"/>
            <a:ext cx="6705600" cy="2971800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400" dirty="0" smtClean="0"/>
              <a:t> </a:t>
            </a:r>
            <a:r>
              <a:rPr lang="en-US" sz="4400" dirty="0"/>
              <a:t>“A brand is not an icon, a slogan or a </a:t>
            </a:r>
            <a:r>
              <a:rPr lang="en-US" sz="4400" dirty="0" smtClean="0"/>
              <a:t>mission statement</a:t>
            </a:r>
            <a:r>
              <a:rPr lang="en-US" sz="4400" dirty="0"/>
              <a:t>. It is a promise – a promise your company can keep.”</a:t>
            </a:r>
            <a:r>
              <a:rPr lang="en-US" sz="5400" dirty="0"/>
              <a:t> </a:t>
            </a:r>
            <a:endParaRPr lang="en-US" sz="28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/>
              <a:t>- Kristen </a:t>
            </a:r>
            <a:r>
              <a:rPr lang="en-US" sz="2800" dirty="0" err="1"/>
              <a:t>Zhivago</a:t>
            </a:r>
            <a:r>
              <a:rPr lang="en-US" sz="2800" dirty="0"/>
              <a:t>, </a:t>
            </a:r>
            <a:r>
              <a:rPr lang="en-US" sz="2800" i="1" dirty="0"/>
              <a:t>Business Marketing</a:t>
            </a:r>
            <a:endParaRPr lang="en-US" sz="44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3600" dirty="0"/>
          </a:p>
        </p:txBody>
      </p:sp>
      <p:pic>
        <p:nvPicPr>
          <p:cNvPr id="24579" name="Picture 10" descr="6a00d8341ccaa353ef00e54f244ed48834-800wi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7400" y="304800"/>
            <a:ext cx="502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905000" y="32004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BRANDING:</a:t>
            </a:r>
          </a:p>
        </p:txBody>
      </p:sp>
      <p:sp>
        <p:nvSpPr>
          <p:cNvPr id="22530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3886200"/>
            <a:ext cx="5486400" cy="2667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"A brand is a collection of perceptions in the mind of the consumer."</a:t>
            </a:r>
            <a:r>
              <a:rPr lang="en-US" sz="4400" dirty="0" smtClean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- WWW.BUILDINGBRANDS.COM</a:t>
            </a:r>
            <a:endParaRPr lang="en-US" sz="2000" i="1" dirty="0" smtClean="0"/>
          </a:p>
          <a:p>
            <a:endParaRPr lang="en-US" sz="3600" dirty="0" smtClean="0"/>
          </a:p>
        </p:txBody>
      </p:sp>
      <p:pic>
        <p:nvPicPr>
          <p:cNvPr id="22531" name="Picture 10" descr="6a00d8341ccaa353ef00e54f244ed48834-800wi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5720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905000" y="2971801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smtClean="0"/>
              <a:t>BRANDING: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3810000"/>
            <a:ext cx="5486400" cy="266700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/>
              <a:t> CONSISTENCY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/>
              <a:t> FREQUENCY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/>
              <a:t> ANCHORING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400" dirty="0" smtClean="0"/>
              <a:t> </a:t>
            </a:r>
            <a:endParaRPr lang="en-US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/>
              <a:t>-  Roy Williams, </a:t>
            </a:r>
            <a:r>
              <a:rPr lang="en-US" sz="2000" i="1" dirty="0" smtClean="0"/>
              <a:t>Secret Formulas of the Wizard of Ads</a:t>
            </a:r>
            <a:endParaRPr lang="en-US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3600" dirty="0"/>
          </a:p>
        </p:txBody>
      </p:sp>
      <p:pic>
        <p:nvPicPr>
          <p:cNvPr id="24579" name="Picture 10" descr="6a00d8341ccaa353ef00e54f244ed48834-800wi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62200" y="304800"/>
            <a:ext cx="502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2329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4"/>
          <p:cNvSpPr>
            <a:spLocks noGrp="1"/>
          </p:cNvSpPr>
          <p:nvPr>
            <p:ph type="title"/>
          </p:nvPr>
        </p:nvSpPr>
        <p:spPr>
          <a:xfrm>
            <a:off x="838200" y="5105400"/>
            <a:ext cx="7086600" cy="1295399"/>
          </a:xfrm>
        </p:spPr>
        <p:txBody>
          <a:bodyPr>
            <a:noAutofit/>
          </a:bodyPr>
          <a:lstStyle/>
          <a:p>
            <a:pPr algn="ctr"/>
            <a:r>
              <a:rPr lang="en-US" sz="2600" dirty="0" smtClean="0"/>
              <a:t>“Brand aligns with individual identity”   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/>
              <a:t> </a:t>
            </a:r>
            <a:r>
              <a:rPr lang="en-US" sz="2600" dirty="0" smtClean="0"/>
              <a:t>- Disney Institute</a:t>
            </a:r>
          </a:p>
        </p:txBody>
      </p:sp>
      <p:pic>
        <p:nvPicPr>
          <p:cNvPr id="9" name="Picture 2" descr="\\sa-file-01.studentaffairs.pitt.edu\sa-users\grw8\grw8\My Pictures\Walt Disn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1"/>
            <a:ext cx="5419725" cy="32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2476</TotalTime>
  <Words>619</Words>
  <Application>Microsoft Office PowerPoint</Application>
  <PresentationFormat>On-screen Show (4:3)</PresentationFormat>
  <Paragraphs>174</Paragraphs>
  <Slides>27</Slides>
  <Notes>20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Hardcover</vt:lpstr>
      <vt:lpstr>RADIO IMAGING FOR COLLEGE STATIONS</vt:lpstr>
      <vt:lpstr>THE MAIN POINTS</vt:lpstr>
      <vt:lpstr>THE GOALS OF IMAGING</vt:lpstr>
      <vt:lpstr>BRAND:</vt:lpstr>
      <vt:lpstr>BRANDING:</vt:lpstr>
      <vt:lpstr>BRANDING:</vt:lpstr>
      <vt:lpstr>BRANDING:</vt:lpstr>
      <vt:lpstr>BRANDING:</vt:lpstr>
      <vt:lpstr>“Brand aligns with individual identity”      - Disney Institute</vt:lpstr>
      <vt:lpstr>8 EMOTIONS TOWARDS BRANDS</vt:lpstr>
      <vt:lpstr>STATIONALITY</vt:lpstr>
      <vt:lpstr>How can a college station develop stationality?</vt:lpstr>
      <vt:lpstr>GOOD SLOGANS:</vt:lpstr>
      <vt:lpstr>BAD SLOGANS:</vt:lpstr>
      <vt:lpstr>THE KEY IS FORMING AN EMOTIONAL CONNECTION TO YOUR LISTENERS!</vt:lpstr>
      <vt:lpstr>STEP 1: KNOW YOUR LISTENERS</vt:lpstr>
      <vt:lpstr>STEP 2: UNDERSTAND YOUR LISTENERS</vt:lpstr>
      <vt:lpstr>STEP 3: CREATE A PROTOTYPICAL LISTENER</vt:lpstr>
      <vt:lpstr>STEP 4: TAILOR YOUR IMAGING TO THEM</vt:lpstr>
      <vt:lpstr>WHAT CAN YOU PROMOTE?</vt:lpstr>
      <vt:lpstr>METHODS OF DELIVERY</vt:lpstr>
      <vt:lpstr>DEVELOPING THE IMAGING</vt:lpstr>
      <vt:lpstr>1. CALENDAR</vt:lpstr>
      <vt:lpstr>2. BRAINSTORMING</vt:lpstr>
      <vt:lpstr>3. SCHEDULE WISELY </vt:lpstr>
      <vt:lpstr>COMMON IMAGING PROBLEMS</vt:lpstr>
      <vt:lpstr>DISNEY’S SIX STEPS TO CREATING CUSTOMER LOYALTY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IMAGING FOR COLLEGE STATIONS</dc:title>
  <dc:creator>gregory weston</dc:creator>
  <cp:lastModifiedBy>Gregory Weston</cp:lastModifiedBy>
  <cp:revision>172</cp:revision>
  <dcterms:created xsi:type="dcterms:W3CDTF">2009-10-23T15:07:45Z</dcterms:created>
  <dcterms:modified xsi:type="dcterms:W3CDTF">2015-10-29T17:36:39Z</dcterms:modified>
</cp:coreProperties>
</file>