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3" r:id="rId7"/>
    <p:sldId id="259" r:id="rId8"/>
    <p:sldId id="264" r:id="rId9"/>
    <p:sldId id="265" r:id="rId10"/>
    <p:sldId id="266" r:id="rId11"/>
    <p:sldId id="267" r:id="rId12"/>
    <p:sldId id="273" r:id="rId13"/>
    <p:sldId id="274" r:id="rId14"/>
    <p:sldId id="272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5ECE"/>
    <a:srgbClr val="BE1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65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0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38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40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0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85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4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6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03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7A771-B90B-4548-B7D1-C394EC8EAF7B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CCDF-9CFA-4EF3-8237-530A65FAD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07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>
                <a:latin typeface="Garamond" panose="02020404030301010803" pitchFamily="18" charset="0"/>
              </a:rPr>
              <a:t>Building an Effective Advisory Board </a:t>
            </a:r>
            <a:br>
              <a:rPr lang="en-US" sz="5400" dirty="0" smtClean="0">
                <a:latin typeface="Garamond" panose="02020404030301010803" pitchFamily="18" charset="0"/>
              </a:rPr>
            </a:br>
            <a:r>
              <a:rPr lang="en-US" sz="5400" dirty="0" smtClean="0">
                <a:latin typeface="Garamond" panose="02020404030301010803" pitchFamily="18" charset="0"/>
              </a:rPr>
              <a:t>for Your Media Outlet</a:t>
            </a:r>
            <a:endParaRPr lang="en-US" sz="5400" dirty="0">
              <a:latin typeface="Garamond" panose="020204040303010108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31" y="1825625"/>
            <a:ext cx="4351338" cy="4351338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smtClean="0">
                <a:latin typeface="Garamond" panose="02020404030301010803" pitchFamily="18" charset="0"/>
              </a:rPr>
              <a:t>Warren “Koz” Kozireski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>
                <a:latin typeface="Garamond" panose="02020404030301010803" pitchFamily="18" charset="0"/>
              </a:rPr>
              <a:t>SUNY-Brockport, General Manager, WBSU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smtClean="0">
                <a:latin typeface="Garamond" panose="02020404030301010803" pitchFamily="18" charset="0"/>
              </a:rPr>
              <a:t>Mark Maben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>
                <a:latin typeface="Garamond" panose="02020404030301010803" pitchFamily="18" charset="0"/>
              </a:rPr>
              <a:t>Seton Hall University, General Manager WSOU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smtClean="0">
                <a:latin typeface="Garamond" panose="02020404030301010803" pitchFamily="18" charset="0"/>
              </a:rPr>
              <a:t>Glenn Schuck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>
                <a:latin typeface="Garamond" panose="02020404030301010803" pitchFamily="18" charset="0"/>
              </a:rPr>
              <a:t>Reporter/Anchor 1010 WINS New York City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>
                <a:latin typeface="Garamond" panose="02020404030301010803" pitchFamily="18" charset="0"/>
              </a:rPr>
              <a:t>WSOU Advisory Board Member</a:t>
            </a:r>
            <a:endParaRPr lang="en-US" sz="19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22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Keys to Success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Garamond" panose="02020404030301010803" pitchFamily="18" charset="0"/>
              </a:rPr>
              <a:t>In addition, we add the following as ingredients for success: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Set expectations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Run productive meetings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Engage board members beyond regular meetings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Keep board </a:t>
            </a:r>
            <a:r>
              <a:rPr lang="en-US" dirty="0">
                <a:latin typeface="Garamond" panose="02020404030301010803" pitchFamily="18" charset="0"/>
              </a:rPr>
              <a:t>m</a:t>
            </a:r>
            <a:r>
              <a:rPr lang="en-US" dirty="0" smtClean="0">
                <a:latin typeface="Garamond" panose="02020404030301010803" pitchFamily="18" charset="0"/>
              </a:rPr>
              <a:t>embers informed 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Listen to what your members have to say and don’t be defensive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Show and tell	</a:t>
            </a:r>
          </a:p>
        </p:txBody>
      </p:sp>
    </p:spTree>
    <p:extLst>
      <p:ext uri="{BB962C8B-B14F-4D97-AF65-F5344CB8AC3E}">
        <p14:creationId xmlns:p14="http://schemas.microsoft.com/office/powerpoint/2010/main" val="420777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Structure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latin typeface="Garamond" panose="02020404030301010803" pitchFamily="18" charset="0"/>
              </a:rPr>
              <a:t>Remember, the board should be designed as solely advisory in nature.</a:t>
            </a: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  <a:p>
            <a:r>
              <a:rPr lang="en-US" dirty="0" smtClean="0">
                <a:latin typeface="Garamond" panose="02020404030301010803" pitchFamily="18" charset="0"/>
              </a:rPr>
              <a:t>What to call it?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How big?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How often?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Where?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Open or closed? 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Policies and procedures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6970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Example: WBSU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2 </a:t>
            </a:r>
            <a:r>
              <a:rPr lang="en-US" dirty="0">
                <a:latin typeface="Garamond" panose="02020404030301010803" pitchFamily="18" charset="0"/>
              </a:rPr>
              <a:t>current student station members</a:t>
            </a:r>
          </a:p>
          <a:p>
            <a:r>
              <a:rPr lang="en-US" dirty="0">
                <a:latin typeface="Garamond" panose="02020404030301010803" pitchFamily="18" charset="0"/>
              </a:rPr>
              <a:t>2 students appointed by Student Government</a:t>
            </a:r>
          </a:p>
          <a:p>
            <a:r>
              <a:rPr lang="en-US" dirty="0">
                <a:latin typeface="Garamond" panose="02020404030301010803" pitchFamily="18" charset="0"/>
              </a:rPr>
              <a:t>1 College Senate</a:t>
            </a:r>
          </a:p>
          <a:p>
            <a:r>
              <a:rPr lang="en-US" dirty="0">
                <a:latin typeface="Garamond" panose="02020404030301010803" pitchFamily="18" charset="0"/>
              </a:rPr>
              <a:t>1 Communication Dept. Faculty</a:t>
            </a:r>
          </a:p>
          <a:p>
            <a:r>
              <a:rPr lang="en-US" dirty="0">
                <a:latin typeface="Garamond" panose="02020404030301010803" pitchFamily="18" charset="0"/>
              </a:rPr>
              <a:t>1 College President appointee</a:t>
            </a:r>
          </a:p>
          <a:p>
            <a:r>
              <a:rPr lang="en-US" dirty="0">
                <a:latin typeface="Garamond" panose="02020404030301010803" pitchFamily="18" charset="0"/>
              </a:rPr>
              <a:t>1 Vice President Student Affairs appointee</a:t>
            </a:r>
          </a:p>
          <a:p>
            <a:r>
              <a:rPr lang="en-US" dirty="0">
                <a:latin typeface="Garamond" panose="02020404030301010803" pitchFamily="18" charset="0"/>
              </a:rPr>
              <a:t>1 Community member (appointed by the College President)</a:t>
            </a:r>
          </a:p>
        </p:txBody>
      </p:sp>
    </p:spTree>
    <p:extLst>
      <p:ext uri="{BB962C8B-B14F-4D97-AF65-F5344CB8AC3E}">
        <p14:creationId xmlns:p14="http://schemas.microsoft.com/office/powerpoint/2010/main" val="3616653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Example: WSOU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 fontScale="85000" lnSpcReduction="10000"/>
          </a:bodyPr>
          <a:lstStyle/>
          <a:p>
            <a:r>
              <a:rPr lang="en-US" sz="3000" dirty="0" smtClean="0">
                <a:latin typeface="Garamond" panose="02020404030301010803" pitchFamily="18" charset="0"/>
              </a:rPr>
              <a:t>Dean </a:t>
            </a:r>
            <a:r>
              <a:rPr lang="en-US" sz="3000" dirty="0">
                <a:latin typeface="Garamond" panose="02020404030301010803" pitchFamily="18" charset="0"/>
              </a:rPr>
              <a:t>of the College of </a:t>
            </a:r>
            <a:r>
              <a:rPr lang="en-US" sz="3000" dirty="0" smtClean="0">
                <a:latin typeface="Garamond" panose="02020404030301010803" pitchFamily="18" charset="0"/>
              </a:rPr>
              <a:t>Communication and the Arts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University </a:t>
            </a:r>
            <a:r>
              <a:rPr lang="en-US" sz="3000" dirty="0">
                <a:latin typeface="Garamond" panose="02020404030301010803" pitchFamily="18" charset="0"/>
              </a:rPr>
              <a:t>Provost (or his/her designee</a:t>
            </a:r>
            <a:r>
              <a:rPr lang="en-US" sz="3000" dirty="0" smtClean="0">
                <a:latin typeface="Garamond" panose="02020404030301010803" pitchFamily="18" charset="0"/>
              </a:rPr>
              <a:t>)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A Faculty Member from within the College of Communication </a:t>
            </a:r>
            <a:r>
              <a:rPr lang="en-US" sz="3000" dirty="0">
                <a:latin typeface="Garamond" panose="02020404030301010803" pitchFamily="18" charset="0"/>
              </a:rPr>
              <a:t>and </a:t>
            </a:r>
            <a:r>
              <a:rPr lang="en-US" sz="3000" dirty="0" smtClean="0">
                <a:latin typeface="Garamond" panose="02020404030301010803" pitchFamily="18" charset="0"/>
              </a:rPr>
              <a:t>the Arts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A </a:t>
            </a:r>
            <a:r>
              <a:rPr lang="en-US" sz="3000" dirty="0">
                <a:latin typeface="Garamond" panose="02020404030301010803" pitchFamily="18" charset="0"/>
              </a:rPr>
              <a:t>F</a:t>
            </a:r>
            <a:r>
              <a:rPr lang="en-US" sz="3000" dirty="0" smtClean="0">
                <a:latin typeface="Garamond" panose="02020404030301010803" pitchFamily="18" charset="0"/>
              </a:rPr>
              <a:t>aculty Member </a:t>
            </a:r>
            <a:r>
              <a:rPr lang="en-US" sz="3000" dirty="0">
                <a:latin typeface="Garamond" panose="02020404030301010803" pitchFamily="18" charset="0"/>
              </a:rPr>
              <a:t>from outside of the </a:t>
            </a:r>
            <a:r>
              <a:rPr lang="en-US" sz="3000" dirty="0" smtClean="0">
                <a:latin typeface="Garamond" panose="02020404030301010803" pitchFamily="18" charset="0"/>
              </a:rPr>
              <a:t>College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Station’s </a:t>
            </a:r>
            <a:r>
              <a:rPr lang="en-US" sz="3000" dirty="0">
                <a:latin typeface="Garamond" panose="02020404030301010803" pitchFamily="18" charset="0"/>
              </a:rPr>
              <a:t>General Manager and Chief </a:t>
            </a:r>
            <a:r>
              <a:rPr lang="en-US" sz="3000" dirty="0" smtClean="0">
                <a:latin typeface="Garamond" panose="02020404030301010803" pitchFamily="18" charset="0"/>
              </a:rPr>
              <a:t>Engineer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WSOU Student </a:t>
            </a:r>
            <a:r>
              <a:rPr lang="en-US" sz="3000" dirty="0">
                <a:latin typeface="Garamond" panose="02020404030301010803" pitchFamily="18" charset="0"/>
              </a:rPr>
              <a:t>Station Manager and Staff </a:t>
            </a:r>
            <a:r>
              <a:rPr lang="en-US" sz="3000" dirty="0" smtClean="0">
                <a:latin typeface="Garamond" panose="02020404030301010803" pitchFamily="18" charset="0"/>
              </a:rPr>
              <a:t>Representative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Two </a:t>
            </a:r>
            <a:r>
              <a:rPr lang="en-US" sz="3000" dirty="0">
                <a:latin typeface="Garamond" panose="02020404030301010803" pitchFamily="18" charset="0"/>
              </a:rPr>
              <a:t>WSOU </a:t>
            </a:r>
            <a:r>
              <a:rPr lang="en-US" sz="3000" dirty="0" smtClean="0">
                <a:latin typeface="Garamond" panose="02020404030301010803" pitchFamily="18" charset="0"/>
              </a:rPr>
              <a:t>Alumni Members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Two Members </a:t>
            </a:r>
            <a:r>
              <a:rPr lang="en-US" sz="3000" dirty="0">
                <a:latin typeface="Garamond" panose="02020404030301010803" pitchFamily="18" charset="0"/>
              </a:rPr>
              <a:t>from the </a:t>
            </a:r>
            <a:r>
              <a:rPr lang="en-US" sz="3000" dirty="0" smtClean="0">
                <a:latin typeface="Garamond" panose="02020404030301010803" pitchFamily="18" charset="0"/>
              </a:rPr>
              <a:t>Broadcasting </a:t>
            </a:r>
            <a:r>
              <a:rPr lang="en-US" sz="3000" dirty="0">
                <a:latin typeface="Garamond" panose="02020404030301010803" pitchFamily="18" charset="0"/>
              </a:rPr>
              <a:t>and/or </a:t>
            </a:r>
            <a:r>
              <a:rPr lang="en-US" sz="3000" dirty="0" smtClean="0">
                <a:latin typeface="Garamond" panose="02020404030301010803" pitchFamily="18" charset="0"/>
              </a:rPr>
              <a:t>Music Industries</a:t>
            </a:r>
          </a:p>
          <a:p>
            <a:r>
              <a:rPr lang="en-US" sz="3000" dirty="0" smtClean="0">
                <a:latin typeface="Garamond" panose="02020404030301010803" pitchFamily="18" charset="0"/>
              </a:rPr>
              <a:t>A Representative from the Archdiocese of Newark</a:t>
            </a: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sz="2100" dirty="0" smtClean="0">
                <a:latin typeface="Garamond" panose="02020404030301010803" pitchFamily="18" charset="0"/>
              </a:rPr>
              <a:t>Additional </a:t>
            </a:r>
            <a:r>
              <a:rPr lang="en-US" sz="2100" dirty="0">
                <a:latin typeface="Garamond" panose="02020404030301010803" pitchFamily="18" charset="0"/>
              </a:rPr>
              <a:t>members can be added to the Advisory Board </a:t>
            </a:r>
            <a:r>
              <a:rPr lang="en-US" sz="2100" dirty="0" smtClean="0">
                <a:latin typeface="Garamond" panose="02020404030301010803" pitchFamily="18" charset="0"/>
              </a:rPr>
              <a:t>but </a:t>
            </a:r>
            <a:r>
              <a:rPr lang="en-US" sz="2100" dirty="0">
                <a:latin typeface="Garamond" panose="02020404030301010803" pitchFamily="18" charset="0"/>
              </a:rPr>
              <a:t>composition of the Board cannot exceed 21 members. </a:t>
            </a:r>
          </a:p>
        </p:txBody>
      </p:sp>
    </p:spTree>
    <p:extLst>
      <p:ext uri="{BB962C8B-B14F-4D97-AF65-F5344CB8AC3E}">
        <p14:creationId xmlns:p14="http://schemas.microsoft.com/office/powerpoint/2010/main" val="1250086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Potential Pitfalls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Time Commitment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Lack of Commitment from Board Members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Interference by Board Members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Intimidation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Lack of Confidentiality 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418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4472" cy="146367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Garamond" panose="02020404030301010803" pitchFamily="18" charset="0"/>
              </a:rPr>
              <a:t>If you are in this room and your media outlet receives funding from the Corporation for Public Broadcasting (CPB), raise your hand please. </a:t>
            </a:r>
            <a:r>
              <a:rPr lang="en-US" dirty="0" smtClean="0">
                <a:latin typeface="Garamond" panose="02020404030301010803" pitchFamily="18" charset="0"/>
              </a:rPr>
              <a:t>	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497" y="2142617"/>
            <a:ext cx="3653310" cy="4351338"/>
          </a:xfrm>
        </p:spPr>
      </p:pic>
    </p:spTree>
    <p:extLst>
      <p:ext uri="{BB962C8B-B14F-4D97-AF65-F5344CB8AC3E}">
        <p14:creationId xmlns:p14="http://schemas.microsoft.com/office/powerpoint/2010/main" val="2187885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Final Thoughts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It is work to start it up, but it is worth it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Get student buy-in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Stay committed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More on “Got Your Back”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77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Thank You!</a:t>
            </a:r>
            <a:endParaRPr lang="en-US" sz="72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44" y="1972119"/>
            <a:ext cx="4204717" cy="218132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963157"/>
            <a:ext cx="10058400" cy="1047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553" y="1219198"/>
            <a:ext cx="3462528" cy="346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71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2" y="629236"/>
            <a:ext cx="8814815" cy="58000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7575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Form An Advisory? 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581" y="1825625"/>
            <a:ext cx="6939827" cy="4583136"/>
          </a:xfrm>
        </p:spPr>
      </p:pic>
    </p:spTree>
    <p:extLst>
      <p:ext uri="{BB962C8B-B14F-4D97-AF65-F5344CB8AC3E}">
        <p14:creationId xmlns:p14="http://schemas.microsoft.com/office/powerpoint/2010/main" val="308060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Garamond" panose="02020404030301010803" pitchFamily="18" charset="0"/>
              </a:rPr>
              <a:t>Whether your outlet’s mission is pre-professional or a student activity, having an advisory board has its benefits</a:t>
            </a:r>
            <a:endParaRPr lang="en-US" sz="3600" dirty="0">
              <a:latin typeface="Garamond" panose="02020404030301010803" pitchFamily="18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711" y="2202021"/>
            <a:ext cx="5350537" cy="35647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76" y="2202021"/>
            <a:ext cx="5315712" cy="35402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332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Advisory Boards Can: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Provide feedback on mission/goals, programming, and service to the community 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Help formulate policies and procedures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Give guidance on current industry trends and technology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Share expertise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Secure resources for your media outlet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Advocate for your station on campus and the broader outside community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Have your back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34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Advisory Boards Can: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Be a sounding board for new ideas or proposed changes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Provide evaluation and assessment when required by your school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Mentor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Help you Network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Open opportunities for internships and jobs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Build greater awareness for your media outlet 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Enhance your media outlet’s credibility and reputation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Play devil’s advocate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Have your back (worth repeating!)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25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Worried About Autonomy or Interference?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 smtClean="0">
                <a:latin typeface="Garamond" panose="02020404030301010803" pitchFamily="18" charset="0"/>
              </a:rPr>
              <a:t>An Advisory Board is there to provide </a:t>
            </a:r>
          </a:p>
          <a:p>
            <a:pPr marL="0" indent="0" algn="ctr">
              <a:buNone/>
            </a:pPr>
            <a:r>
              <a:rPr lang="en-US" sz="3200" dirty="0" smtClean="0">
                <a:latin typeface="Garamond" panose="02020404030301010803" pitchFamily="18" charset="0"/>
              </a:rPr>
              <a:t>informed but </a:t>
            </a:r>
            <a:r>
              <a:rPr lang="en-US" sz="3200" i="1" dirty="0" smtClean="0">
                <a:latin typeface="Garamond" panose="02020404030301010803" pitchFamily="18" charset="0"/>
              </a:rPr>
              <a:t>non-binding </a:t>
            </a:r>
            <a:r>
              <a:rPr lang="en-US" sz="3200" dirty="0" smtClean="0">
                <a:latin typeface="Garamond" panose="02020404030301010803" pitchFamily="18" charset="0"/>
              </a:rPr>
              <a:t> guidance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532192"/>
            <a:ext cx="48768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624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Advisory Boards Shouldn’t: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Have operational authority over your media outlet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A say in day-to-day management decisions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Decision-making authority over programming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The ability to fire student staff members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Budgetary contro</a:t>
            </a:r>
            <a:r>
              <a:rPr lang="en-US" dirty="0">
                <a:latin typeface="Garamond" panose="02020404030301010803" pitchFamily="18" charset="0"/>
              </a:rPr>
              <a:t>l</a:t>
            </a:r>
            <a:endParaRPr lang="en-US" dirty="0" smtClean="0">
              <a:latin typeface="Garamond" panose="02020404030301010803" pitchFamily="18" charset="0"/>
            </a:endParaRPr>
          </a:p>
          <a:p>
            <a:endParaRPr lang="en-US" dirty="0" smtClean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069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Board Composition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dirty="0" smtClean="0">
                <a:latin typeface="Garamond" panose="02020404030301010803" pitchFamily="18" charset="0"/>
              </a:rPr>
              <a:t>Members can include the following types of individuals: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Administrators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Faculty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Students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Alumni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Local industry professionals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Civic leaders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Government officials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School trustee/regent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Volunteers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Others</a:t>
            </a:r>
          </a:p>
          <a:p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016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Keys to Success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Garamond" panose="02020404030301010803" pitchFamily="18" charset="0"/>
              </a:rPr>
              <a:t>A study by the Station Resource Group found four essential elements for effective advisory boards:</a:t>
            </a:r>
          </a:p>
          <a:p>
            <a:pPr marL="0" indent="0">
              <a:buNone/>
            </a:pPr>
            <a:endParaRPr lang="en-US" sz="1300" dirty="0" smtClean="0">
              <a:latin typeface="Garamond" panose="02020404030301010803" pitchFamily="18" charset="0"/>
            </a:endParaRPr>
          </a:p>
          <a:p>
            <a:r>
              <a:rPr lang="en-US" dirty="0" smtClean="0">
                <a:latin typeface="Garamond" panose="02020404030301010803" pitchFamily="18" charset="0"/>
              </a:rPr>
              <a:t>A clear mission</a:t>
            </a:r>
          </a:p>
          <a:p>
            <a:endParaRPr lang="en-US" dirty="0" smtClean="0">
              <a:latin typeface="Garamond" panose="02020404030301010803" pitchFamily="18" charset="0"/>
            </a:endParaRPr>
          </a:p>
          <a:p>
            <a:r>
              <a:rPr lang="en-US" dirty="0" smtClean="0">
                <a:latin typeface="Garamond" panose="02020404030301010803" pitchFamily="18" charset="0"/>
              </a:rPr>
              <a:t>Strong recruitment</a:t>
            </a:r>
          </a:p>
          <a:p>
            <a:endParaRPr lang="en-US" dirty="0" smtClean="0">
              <a:latin typeface="Garamond" panose="02020404030301010803" pitchFamily="18" charset="0"/>
            </a:endParaRPr>
          </a:p>
          <a:p>
            <a:r>
              <a:rPr lang="en-US" dirty="0" smtClean="0">
                <a:latin typeface="Garamond" panose="02020404030301010803" pitchFamily="18" charset="0"/>
              </a:rPr>
              <a:t>Member succession plan (including term limits)</a:t>
            </a:r>
          </a:p>
          <a:p>
            <a:endParaRPr lang="en-US" dirty="0" smtClean="0">
              <a:latin typeface="Garamond" panose="02020404030301010803" pitchFamily="18" charset="0"/>
            </a:endParaRPr>
          </a:p>
          <a:p>
            <a:r>
              <a:rPr lang="en-US" dirty="0" smtClean="0">
                <a:latin typeface="Garamond" panose="02020404030301010803" pitchFamily="18" charset="0"/>
              </a:rPr>
              <a:t>Commitment from staff 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814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562</Words>
  <Application>Microsoft Office PowerPoint</Application>
  <PresentationFormat>Widescreen</PresentationFormat>
  <Paragraphs>124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Algerian</vt:lpstr>
      <vt:lpstr>Arial</vt:lpstr>
      <vt:lpstr>Calibri</vt:lpstr>
      <vt:lpstr>Calibri Light</vt:lpstr>
      <vt:lpstr>Garamond</vt:lpstr>
      <vt:lpstr>Office Theme</vt:lpstr>
      <vt:lpstr>Building an Effective Advisory Board  for Your Media Outlet</vt:lpstr>
      <vt:lpstr>Why Form An Advisory? </vt:lpstr>
      <vt:lpstr>Whether your outlet’s mission is pre-professional or a student activity, having an advisory board has its benefits</vt:lpstr>
      <vt:lpstr>Advisory Boards Can:</vt:lpstr>
      <vt:lpstr>Advisory Boards Can:</vt:lpstr>
      <vt:lpstr>Worried About Autonomy or Interference?</vt:lpstr>
      <vt:lpstr>Advisory Boards Shouldn’t:</vt:lpstr>
      <vt:lpstr>Board Composition</vt:lpstr>
      <vt:lpstr>Keys to Success</vt:lpstr>
      <vt:lpstr>Keys to Success</vt:lpstr>
      <vt:lpstr>Structure</vt:lpstr>
      <vt:lpstr>Example: WBSU</vt:lpstr>
      <vt:lpstr>Example: WSOU</vt:lpstr>
      <vt:lpstr>Potential Pitfalls</vt:lpstr>
      <vt:lpstr>If you are in this room and your media outlet receives funding from the Corporation for Public Broadcasting (CPB), raise your hand please.  </vt:lpstr>
      <vt:lpstr>Final Thoughts</vt:lpstr>
      <vt:lpstr>Thank You!</vt:lpstr>
      <vt:lpstr>PowerPoint Presentation</vt:lpstr>
    </vt:vector>
  </TitlesOfParts>
  <Company>Seton Hall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 Effective Advisory Board  for Your Media Outlet</dc:title>
  <dc:creator>Mark Maben</dc:creator>
  <cp:lastModifiedBy>Mark Maben</cp:lastModifiedBy>
  <cp:revision>21</cp:revision>
  <dcterms:created xsi:type="dcterms:W3CDTF">2015-10-18T13:44:10Z</dcterms:created>
  <dcterms:modified xsi:type="dcterms:W3CDTF">2015-10-22T20:20:06Z</dcterms:modified>
</cp:coreProperties>
</file>