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8"/>
  </p:notesMasterIdLst>
  <p:sldIdLst>
    <p:sldId id="256" r:id="rId2"/>
    <p:sldId id="258" r:id="rId3"/>
    <p:sldId id="257" r:id="rId4"/>
    <p:sldId id="273" r:id="rId5"/>
    <p:sldId id="259" r:id="rId6"/>
    <p:sldId id="261" r:id="rId7"/>
    <p:sldId id="262" r:id="rId8"/>
    <p:sldId id="263" r:id="rId9"/>
    <p:sldId id="265" r:id="rId10"/>
    <p:sldId id="266" r:id="rId11"/>
    <p:sldId id="267" r:id="rId12"/>
    <p:sldId id="260" r:id="rId13"/>
    <p:sldId id="268" r:id="rId14"/>
    <p:sldId id="269" r:id="rId15"/>
    <p:sldId id="270" r:id="rId16"/>
    <p:sldId id="271" r:id="rId17"/>
    <p:sldId id="272" r:id="rId18"/>
    <p:sldId id="275" r:id="rId19"/>
    <p:sldId id="276" r:id="rId20"/>
    <p:sldId id="277" r:id="rId21"/>
    <p:sldId id="284" r:id="rId22"/>
    <p:sldId id="278" r:id="rId23"/>
    <p:sldId id="280" r:id="rId24"/>
    <p:sldId id="281" r:id="rId25"/>
    <p:sldId id="282" r:id="rId26"/>
    <p:sldId id="283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F2E52BF-BC2C-40DD-AD09-BA9397D1B2D9}" type="datetimeFigureOut">
              <a:rPr lang="en-US"/>
              <a:pPr>
                <a:defRPr/>
              </a:pPr>
              <a:t>11/1/2010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D2A6012-4D49-46A7-A275-35458C19BF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B5C4E73-4C7A-45F6-A41C-CEAEA53A5B6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7B59D5B-CB83-4812-A4DC-5C1D4D44C7A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2A41D01-1073-4E03-AAFD-12005039934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0DD90C7-EE55-4E35-A0F1-A932B563D03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FBD4E4F-3C71-409B-A81A-984861FD9E6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299B5E0-9C1F-47CB-9599-5C149E877E8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491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51C6CA2-6125-46BB-957C-8710EB7E8A9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D2A6012-4D49-46A7-A275-35458C19BF65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9A3182E-A73E-4275-A1A5-03561CC13C6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F30B5A2-7B5D-48DE-9E95-FCF297303C8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Pavlov’s Dogs. Radio company that gets branding.</a:t>
            </a: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7B5B824-0C66-4003-B2F4-4F3F3A44DC5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DC40E96-0E16-49D4-B8E7-C1172A9B480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D2A6012-4D49-46A7-A275-35458C19BF65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4B2D1FD-CBDF-4FDF-973D-8FCE3876225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D2A6012-4D49-46A7-A275-35458C19BF65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2526DCE-3BA5-48B1-955A-B1395D05812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78D872-DE74-49AA-8209-CF9DEA2B300C}" type="datetimeFigureOut">
              <a:rPr lang="en-US"/>
              <a:pPr>
                <a:defRPr/>
              </a:pPr>
              <a:t>11/1/2010</a:t>
            </a:fld>
            <a:endParaRPr lang="en-US"/>
          </a:p>
        </p:txBody>
      </p:sp>
      <p:sp>
        <p:nvSpPr>
          <p:cNvPr id="7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9D0443-65BB-49B5-A25F-4BDFC898D6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ABC403-C738-4097-B643-60DAA90FADF8}" type="datetimeFigureOut">
              <a:rPr lang="en-US"/>
              <a:pPr>
                <a:defRPr/>
              </a:pPr>
              <a:t>11/1/2010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45C400-EE7E-486E-A894-82DC04A6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36C43A-4325-47BF-91BF-1426E664A9CC}" type="datetimeFigureOut">
              <a:rPr lang="en-US"/>
              <a:pPr>
                <a:defRPr/>
              </a:pPr>
              <a:t>11/1/2010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EFF17B-4A94-4ED6-A237-1C91E5959F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B62772-8FE5-48E2-877C-82A53CAE3733}" type="datetimeFigureOut">
              <a:rPr lang="en-US"/>
              <a:pPr>
                <a:defRPr/>
              </a:pPr>
              <a:t>11/1/2010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8D4A4-07C4-48F6-A188-596C475585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A1DEF5-25A3-44CC-A088-E494CFF2D109}" type="datetimeFigureOut">
              <a:rPr lang="en-US"/>
              <a:pPr>
                <a:defRPr/>
              </a:pPr>
              <a:t>11/1/2010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70003A-2D51-480D-953A-7DB7CFE07F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C6410B-40BA-48CD-B8E4-87849C7CDBF3}" type="datetimeFigureOut">
              <a:rPr lang="en-US"/>
              <a:pPr>
                <a:defRPr/>
              </a:pPr>
              <a:t>11/1/2010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951271-3F94-422D-8F47-2AE7B4B679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3A26C0-494E-427D-861A-1B49FEBF3E10}" type="datetimeFigureOut">
              <a:rPr lang="en-US"/>
              <a:pPr>
                <a:defRPr/>
              </a:pPr>
              <a:t>11/1/2010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BC92F6-728B-4E5F-AB91-95B91CADF5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196ACB-9C80-45AC-8397-1172AC634D1E}" type="datetimeFigureOut">
              <a:rPr lang="en-US"/>
              <a:pPr>
                <a:defRPr/>
              </a:pPr>
              <a:t>11/1/2010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A98936-79BA-468B-8172-00B7347546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FA5CDC-248E-49EE-8B45-B9E00DC7F310}" type="datetimeFigureOut">
              <a:rPr lang="en-US"/>
              <a:pPr>
                <a:defRPr/>
              </a:pPr>
              <a:t>11/1/2010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534025-BBBB-4791-83B9-890C90EBA2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ABC4E-290A-4494-A02C-928E0839521A}" type="datetimeFigureOut">
              <a:rPr lang="en-US"/>
              <a:pPr>
                <a:defRPr/>
              </a:pPr>
              <a:t>11/1/2010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A1DFA6-338A-4036-A6FD-9C6CD542A3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4F2D02-7195-4F20-BB37-F263E78E512B}" type="datetimeFigureOut">
              <a:rPr lang="en-US"/>
              <a:pPr>
                <a:defRPr/>
              </a:pPr>
              <a:t>11/1/2010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FC709A-EC8E-4B43-9571-A6BB320475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4A584D0-65B8-40EC-A67B-AAE2A1A0C3D0}" type="datetimeFigureOut">
              <a:rPr lang="en-US"/>
              <a:pPr>
                <a:defRPr/>
              </a:pPr>
              <a:t>11/1/2010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FDD600A-D743-474D-B9BF-5C6BC23F1E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78" r:id="rId2"/>
    <p:sldLayoutId id="2147483685" r:id="rId3"/>
    <p:sldLayoutId id="2147483679" r:id="rId4"/>
    <p:sldLayoutId id="2147483686" r:id="rId5"/>
    <p:sldLayoutId id="2147483680" r:id="rId6"/>
    <p:sldLayoutId id="2147483681" r:id="rId7"/>
    <p:sldLayoutId id="2147483687" r:id="rId8"/>
    <p:sldLayoutId id="2147483688" r:id="rId9"/>
    <p:sldLayoutId id="2147483682" r:id="rId10"/>
    <p:sldLayoutId id="2147483683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9pPr>
    </p:titleStyle>
    <p:bodyStyle>
      <a:lvl1pPr marL="419100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fontAlgn="base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fontAlgn="base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hyperlink" Target="mailto:grw8@pitt.edu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smtClean="0"/>
              <a:t>RADIO IMAGING FOR COLLEGE STATIONS</a:t>
            </a:r>
            <a:endParaRPr/>
          </a:p>
        </p:txBody>
      </p:sp>
      <p:sp>
        <p:nvSpPr>
          <p:cNvPr id="14338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1400" b="1" dirty="0" smtClean="0"/>
              <a:t>Presented by:</a:t>
            </a:r>
            <a:br>
              <a:rPr lang="en-US" sz="1400" b="1" dirty="0" smtClean="0"/>
            </a:br>
            <a:r>
              <a:rPr lang="en-US" sz="1400" b="1" dirty="0" smtClean="0"/>
              <a:t/>
            </a:r>
            <a:br>
              <a:rPr lang="en-US" sz="1400" b="1" dirty="0" smtClean="0"/>
            </a:br>
            <a:r>
              <a:rPr lang="en-US" sz="1400" b="1" dirty="0" smtClean="0"/>
              <a:t>Greg Weston, University of Pittsburgh</a:t>
            </a:r>
          </a:p>
          <a:p>
            <a:r>
              <a:rPr lang="en-US" sz="1400" b="1" dirty="0" smtClean="0"/>
              <a:t>October 28, 2010</a:t>
            </a:r>
          </a:p>
          <a:p>
            <a:r>
              <a:rPr lang="en-US" sz="1400" b="1" dirty="0" smtClean="0"/>
              <a:t>National College Media Convention</a:t>
            </a:r>
          </a:p>
          <a:p>
            <a:r>
              <a:rPr lang="en-US" sz="1400" b="1" dirty="0" smtClean="0"/>
              <a:t>Louisville, KY</a:t>
            </a:r>
          </a:p>
          <a:p>
            <a:endParaRPr lang="en-US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7200" u="sng"/>
              <a:t>STATIONALITY</a:t>
            </a:r>
          </a:p>
        </p:txBody>
      </p:sp>
      <p:sp>
        <p:nvSpPr>
          <p:cNvPr id="2867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“STATION” + “PERSONALITY”</a:t>
            </a:r>
          </a:p>
          <a:p>
            <a:r>
              <a:rPr lang="en-US" smtClean="0"/>
              <a:t>OVERALL “FEEL” OF THE STATION</a:t>
            </a:r>
          </a:p>
          <a:p>
            <a:r>
              <a:rPr lang="en-US" smtClean="0"/>
              <a:t>ANYONE LISTENING AT ANY TIME SHOULD IMMEDIATELY BE ABLE TO IDENTIFY THE STATION</a:t>
            </a:r>
          </a:p>
          <a:p>
            <a:endParaRPr lang="en-US" sz="3600" smtClean="0"/>
          </a:p>
        </p:txBody>
      </p:sp>
      <p:pic>
        <p:nvPicPr>
          <p:cNvPr id="28675" name="Picture 4" descr="MCj0089304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4343400"/>
            <a:ext cx="3505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u="sng" dirty="0"/>
              <a:t>How can a college station </a:t>
            </a:r>
            <a:r>
              <a:rPr lang="en-US" sz="4000" u="sng" dirty="0" smtClean="0"/>
              <a:t>develop </a:t>
            </a:r>
            <a:r>
              <a:rPr lang="en-US" sz="4000" u="sng" dirty="0"/>
              <a:t>stationality?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229600" cy="4525963"/>
          </a:xfrm>
        </p:spPr>
        <p:txBody>
          <a:bodyPr>
            <a:normAutofit fontScale="92500"/>
          </a:bodyPr>
          <a:lstStyle/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en-US" sz="4000" dirty="0"/>
              <a:t>Consistent formatics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en-US" sz="4000" dirty="0"/>
              <a:t>Consistent sound to non-music elements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en-US" sz="4000" dirty="0"/>
              <a:t>Consistent reference to </a:t>
            </a:r>
            <a:r>
              <a:rPr lang="en-US" sz="4000" dirty="0" smtClean="0"/>
              <a:t>brand (via slogan)</a:t>
            </a:r>
            <a:endParaRPr lang="en-US" sz="4000" dirty="0"/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en-US" sz="4000" dirty="0" smtClean="0"/>
              <a:t>Synthesize brand into one word and make sure it permeates station</a:t>
            </a:r>
            <a:endParaRPr lang="en-US" sz="4000" dirty="0"/>
          </a:p>
          <a:p>
            <a:pPr marL="420624" indent="-384048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4000" dirty="0"/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600" u="sng" dirty="0" smtClean="0"/>
              <a:t>SLOGANS SHOULD:</a:t>
            </a:r>
            <a:endParaRPr lang="en-US" sz="6600" dirty="0" smtClean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25963"/>
          </a:xfrm>
        </p:spPr>
        <p:txBody>
          <a:bodyPr>
            <a:normAutofit fontScale="92500"/>
          </a:bodyPr>
          <a:lstStyle/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en-US" sz="4400" dirty="0" smtClean="0"/>
              <a:t>Communicate the station’s brand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en-US" sz="4400" dirty="0" smtClean="0"/>
              <a:t>Make a promise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en-US" sz="4400" dirty="0" smtClean="0"/>
              <a:t>Own a value that’s important to the listeners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en-US" sz="4400" dirty="0" smtClean="0"/>
              <a:t>Remind staff of brand promise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en-US" sz="4400" dirty="0" smtClean="0"/>
              <a:t>Avoid tangible claims</a:t>
            </a:r>
          </a:p>
          <a:p>
            <a:pPr marL="420624" indent="-384048" fontAlgn="auto">
              <a:spcAft>
                <a:spcPts val="0"/>
              </a:spcAft>
              <a:buNone/>
              <a:defRPr/>
            </a:pPr>
            <a:endParaRPr lang="en-US" sz="4400" dirty="0" smtClean="0"/>
          </a:p>
          <a:p>
            <a:pPr marL="420624" indent="-384048" fontAlgn="auto">
              <a:spcAft>
                <a:spcPts val="0"/>
              </a:spcAft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600" u="sng" smtClean="0"/>
              <a:t>SLOGANS</a:t>
            </a:r>
            <a:r>
              <a:rPr lang="en-US" smtClean="0"/>
              <a:t> </a:t>
            </a:r>
          </a:p>
        </p:txBody>
      </p:sp>
      <p:sp>
        <p:nvSpPr>
          <p:cNvPr id="32770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4040188" cy="639763"/>
          </a:xfrm>
        </p:spPr>
        <p:txBody>
          <a:bodyPr/>
          <a:lstStyle/>
          <a:p>
            <a:pPr algn="ctr"/>
            <a:r>
              <a:rPr lang="en-US" sz="4800" smtClean="0"/>
              <a:t>GOOD	</a:t>
            </a:r>
          </a:p>
        </p:txBody>
      </p:sp>
      <p:sp>
        <p:nvSpPr>
          <p:cNvPr id="32771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1752600"/>
            <a:ext cx="4041775" cy="639763"/>
          </a:xfrm>
        </p:spPr>
        <p:txBody>
          <a:bodyPr/>
          <a:lstStyle/>
          <a:p>
            <a:pPr algn="ctr"/>
            <a:r>
              <a:rPr lang="en-US" sz="4800" smtClean="0"/>
              <a:t>BAD</a:t>
            </a:r>
          </a:p>
        </p:txBody>
      </p:sp>
      <p:sp>
        <p:nvSpPr>
          <p:cNvPr id="32772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2667000"/>
            <a:ext cx="4040188" cy="3951288"/>
          </a:xfrm>
        </p:spPr>
        <p:txBody>
          <a:bodyPr/>
          <a:lstStyle/>
          <a:p>
            <a:r>
              <a:rPr lang="en-US" sz="2800" dirty="0" smtClean="0"/>
              <a:t>Pittsburgh’s Progressive FM</a:t>
            </a:r>
          </a:p>
          <a:p>
            <a:r>
              <a:rPr lang="en-US" sz="2800" dirty="0" smtClean="0"/>
              <a:t>Where the Music Matters</a:t>
            </a:r>
          </a:p>
          <a:p>
            <a:r>
              <a:rPr lang="en-US" sz="2800" dirty="0" smtClean="0"/>
              <a:t>Truth FM</a:t>
            </a:r>
          </a:p>
        </p:txBody>
      </p:sp>
      <p:sp>
        <p:nvSpPr>
          <p:cNvPr id="32773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2667000"/>
            <a:ext cx="4041775" cy="3951288"/>
          </a:xfrm>
        </p:spPr>
        <p:txBody>
          <a:bodyPr/>
          <a:lstStyle/>
          <a:p>
            <a:r>
              <a:rPr lang="en-US" sz="2800" dirty="0" smtClean="0"/>
              <a:t>The Station That Loves You</a:t>
            </a:r>
          </a:p>
          <a:p>
            <a:r>
              <a:rPr lang="en-US" sz="2800" dirty="0" smtClean="0"/>
              <a:t>Your 10-in-a-Row Station</a:t>
            </a:r>
          </a:p>
          <a:p>
            <a:r>
              <a:rPr lang="en-US" sz="2800" dirty="0" smtClean="0"/>
              <a:t>Best Variety</a:t>
            </a:r>
          </a:p>
          <a:p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3" name="Picture 4" descr="MCj0238179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228600"/>
            <a:ext cx="6781800" cy="237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4" name="Text Box 5"/>
          <p:cNvSpPr txBox="1">
            <a:spLocks noChangeArrowheads="1"/>
          </p:cNvSpPr>
          <p:nvPr/>
        </p:nvSpPr>
        <p:spPr bwMode="auto">
          <a:xfrm rot="10800000">
            <a:off x="838200" y="3505200"/>
            <a:ext cx="7550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>
            <a:spAutoFit/>
          </a:bodyPr>
          <a:lstStyle/>
          <a:p>
            <a:endParaRPr lang="en-US"/>
          </a:p>
        </p:txBody>
      </p:sp>
      <p:sp>
        <p:nvSpPr>
          <p:cNvPr id="33795" name="Text Box 6"/>
          <p:cNvSpPr txBox="1">
            <a:spLocks noChangeArrowheads="1"/>
          </p:cNvSpPr>
          <p:nvPr/>
        </p:nvSpPr>
        <p:spPr bwMode="auto">
          <a:xfrm>
            <a:off x="457200" y="2895600"/>
            <a:ext cx="845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796" name="Rectangle 7"/>
          <p:cNvSpPr>
            <a:spLocks noGrp="1" noChangeArrowheads="1"/>
          </p:cNvSpPr>
          <p:nvPr>
            <p:ph type="title"/>
          </p:nvPr>
        </p:nvSpPr>
        <p:spPr>
          <a:xfrm>
            <a:off x="381000" y="2133600"/>
            <a:ext cx="8229600" cy="4953000"/>
          </a:xfrm>
        </p:spPr>
        <p:txBody>
          <a:bodyPr/>
          <a:lstStyle/>
          <a:p>
            <a:pPr algn="ctr"/>
            <a:r>
              <a:rPr lang="en-US" sz="6000" smtClean="0"/>
              <a:t>THE KEY IS FORMING AN EMOTIONAL CONNECTION TO YOUR LISTENERS!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u="sng" dirty="0" smtClean="0"/>
              <a:t>STEP 1: KNOW YOUR LISTENERS</a:t>
            </a:r>
            <a:endParaRPr lang="en-US" u="sng" dirty="0"/>
          </a:p>
        </p:txBody>
      </p:sp>
      <p:sp>
        <p:nvSpPr>
          <p:cNvPr id="34818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25963"/>
          </a:xfrm>
        </p:spPr>
        <p:txBody>
          <a:bodyPr/>
          <a:lstStyle/>
          <a:p>
            <a:r>
              <a:rPr lang="en-US" sz="3600" smtClean="0"/>
              <a:t>DEMOGRAPHIC PROFILE</a:t>
            </a:r>
          </a:p>
          <a:p>
            <a:pPr lvl="1"/>
            <a:r>
              <a:rPr lang="en-US" smtClean="0"/>
              <a:t>RACE/ETHNICITY</a:t>
            </a:r>
          </a:p>
          <a:p>
            <a:pPr lvl="1"/>
            <a:r>
              <a:rPr lang="en-US" smtClean="0"/>
              <a:t>CLASS</a:t>
            </a:r>
          </a:p>
          <a:p>
            <a:pPr lvl="1"/>
            <a:r>
              <a:rPr lang="en-US" smtClean="0"/>
              <a:t>SEX</a:t>
            </a:r>
          </a:p>
          <a:p>
            <a:pPr lvl="1"/>
            <a:r>
              <a:rPr lang="en-US" smtClean="0"/>
              <a:t>AGE</a:t>
            </a:r>
          </a:p>
          <a:p>
            <a:pPr lvl="1"/>
            <a:r>
              <a:rPr lang="en-US" smtClean="0"/>
              <a:t>JOB</a:t>
            </a:r>
          </a:p>
          <a:p>
            <a:pPr lvl="1"/>
            <a:r>
              <a:rPr lang="en-US" smtClean="0"/>
              <a:t>FAMILY STATUS</a:t>
            </a:r>
          </a:p>
          <a:p>
            <a:pPr lvl="1"/>
            <a:r>
              <a:rPr lang="en-US" smtClean="0"/>
              <a:t>STUDENT STATUS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u="sng" dirty="0" smtClean="0"/>
              <a:t>STEP 2: UNDERSTAND YOUR LISTENERS</a:t>
            </a:r>
            <a:endParaRPr lang="en-US" u="sng" dirty="0"/>
          </a:p>
        </p:txBody>
      </p:sp>
      <p:sp>
        <p:nvSpPr>
          <p:cNvPr id="36866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25963"/>
          </a:xfrm>
        </p:spPr>
        <p:txBody>
          <a:bodyPr/>
          <a:lstStyle/>
          <a:p>
            <a:r>
              <a:rPr lang="en-US" dirty="0" smtClean="0"/>
              <a:t>WHAT ARE THEIR HOBBIES AND INTERESTS?</a:t>
            </a:r>
          </a:p>
          <a:p>
            <a:r>
              <a:rPr lang="en-US" dirty="0" smtClean="0"/>
              <a:t>WHAT’S ON THEIR MINDS?</a:t>
            </a:r>
          </a:p>
          <a:p>
            <a:r>
              <a:rPr lang="en-US" dirty="0" smtClean="0"/>
              <a:t>WHAT ARE THEIR PERSONALITY TRAITS?</a:t>
            </a:r>
          </a:p>
          <a:p>
            <a:r>
              <a:rPr lang="en-US" dirty="0" smtClean="0"/>
              <a:t>WHAT NEEDS DO THEY HAVE?</a:t>
            </a:r>
          </a:p>
          <a:p>
            <a:r>
              <a:rPr lang="en-US" i="1" u="sng" dirty="0" smtClean="0"/>
              <a:t>WHY DO THEY LISTEN?</a:t>
            </a:r>
          </a:p>
          <a:p>
            <a:r>
              <a:rPr lang="en-US" i="1" u="sng" dirty="0" smtClean="0"/>
              <a:t>WHAT DO THEY VALUE ABOUT THEMSELVES?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u="sng" dirty="0" smtClean="0"/>
              <a:t>STEP 3: CREATE TYPICAL LISTENERS &amp; TAILOR YOUR IMAGING TO THEM</a:t>
            </a:r>
            <a:endParaRPr lang="en-US" u="sng" dirty="0"/>
          </a:p>
        </p:txBody>
      </p:sp>
      <p:sp>
        <p:nvSpPr>
          <p:cNvPr id="38914" name="Content Placeholder 2"/>
          <p:cNvSpPr>
            <a:spLocks noGrp="1"/>
          </p:cNvSpPr>
          <p:nvPr>
            <p:ph idx="1"/>
          </p:nvPr>
        </p:nvSpPr>
        <p:spPr>
          <a:xfrm>
            <a:off x="304800" y="2332038"/>
            <a:ext cx="8229600" cy="45259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800" smtClean="0"/>
              <a:t>TALK ABOUT WHAT THEY’RE TALKING &amp; THINKING ABOUT</a:t>
            </a:r>
          </a:p>
          <a:p>
            <a:pPr>
              <a:lnSpc>
                <a:spcPct val="80000"/>
              </a:lnSpc>
            </a:pPr>
            <a:r>
              <a:rPr lang="en-US" sz="3800" smtClean="0"/>
              <a:t>MAKE REFERENCES THEY GET</a:t>
            </a:r>
          </a:p>
          <a:p>
            <a:pPr>
              <a:lnSpc>
                <a:spcPct val="80000"/>
              </a:lnSpc>
            </a:pPr>
            <a:r>
              <a:rPr lang="en-US" sz="3800" smtClean="0"/>
              <a:t>MAKE IT FEEL LIKE A CLUB</a:t>
            </a:r>
          </a:p>
          <a:p>
            <a:pPr>
              <a:lnSpc>
                <a:spcPct val="80000"/>
              </a:lnSpc>
            </a:pPr>
            <a:r>
              <a:rPr lang="en-US" sz="3800" smtClean="0"/>
              <a:t>WHAT TYPE OF PERSON 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n-US" sz="3800" smtClean="0"/>
              <a:t>	IS YOUR STATION?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467600" cy="1143000"/>
          </a:xfrm>
        </p:spPr>
        <p:txBody>
          <a:bodyPr/>
          <a:lstStyle/>
          <a:p>
            <a:r>
              <a:rPr lang="en-US" u="sng" smtClean="0"/>
              <a:t>WHAT CAN YOU PROMOTE?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>
            <a:normAutofit fontScale="92500" lnSpcReduction="10000"/>
          </a:bodyPr>
          <a:lstStyle/>
          <a:p>
            <a:pPr marL="420624" indent="-384048" fontAlgn="auto">
              <a:lnSpc>
                <a:spcPct val="9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en-US" sz="3600" dirty="0" smtClean="0"/>
              <a:t>Brand/Slogan/Image</a:t>
            </a:r>
          </a:p>
          <a:p>
            <a:pPr marL="420624" indent="-384048" fontAlgn="auto">
              <a:lnSpc>
                <a:spcPct val="9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en-US" sz="3600" dirty="0" smtClean="0"/>
              <a:t>Format/Music</a:t>
            </a:r>
          </a:p>
          <a:p>
            <a:pPr marL="420624" indent="-384048" fontAlgn="auto">
              <a:lnSpc>
                <a:spcPct val="9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en-US" sz="3600" dirty="0" smtClean="0"/>
              <a:t>Stream</a:t>
            </a:r>
          </a:p>
          <a:p>
            <a:pPr marL="420624" indent="-384048" fontAlgn="auto">
              <a:lnSpc>
                <a:spcPct val="9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en-US" sz="3600" dirty="0" smtClean="0"/>
              <a:t>Website/New Media Applications</a:t>
            </a:r>
          </a:p>
          <a:p>
            <a:pPr marL="420624" indent="-384048" fontAlgn="auto">
              <a:lnSpc>
                <a:spcPct val="9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en-US" sz="3600" dirty="0" smtClean="0"/>
              <a:t>Shows/Personalities</a:t>
            </a:r>
          </a:p>
          <a:p>
            <a:pPr marL="420624" indent="-384048" fontAlgn="auto">
              <a:lnSpc>
                <a:spcPct val="9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en-US" sz="3600" dirty="0" smtClean="0"/>
              <a:t>Events/Concerts</a:t>
            </a:r>
          </a:p>
          <a:p>
            <a:pPr marL="420624" indent="-384048" fontAlgn="auto">
              <a:lnSpc>
                <a:spcPct val="9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en-US" sz="3600" dirty="0" smtClean="0"/>
              <a:t>Non-commerciality</a:t>
            </a:r>
          </a:p>
          <a:p>
            <a:pPr marL="420624" indent="-384048" fontAlgn="auto">
              <a:lnSpc>
                <a:spcPct val="9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en-US" sz="3600" dirty="0" smtClean="0"/>
              <a:t>Awards</a:t>
            </a:r>
          </a:p>
          <a:p>
            <a:pPr marL="420624" indent="-384048" fontAlgn="auto">
              <a:lnSpc>
                <a:spcPct val="9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en-US" sz="3600" dirty="0" smtClean="0"/>
              <a:t>Technical Improvements</a:t>
            </a:r>
          </a:p>
          <a:p>
            <a:pPr marL="420624" indent="-384048" fontAlgn="auto">
              <a:lnSpc>
                <a:spcPct val="9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en-US" sz="3600" dirty="0" smtClean="0"/>
              <a:t>University Affiliation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smtClean="0"/>
              <a:t>METHODS OF DELIVERY</a:t>
            </a:r>
          </a:p>
        </p:txBody>
      </p:sp>
      <p:sp>
        <p:nvSpPr>
          <p:cNvPr id="43010" name="Content Placeholder 2"/>
          <p:cNvSpPr>
            <a:spLocks noGrp="1"/>
          </p:cNvSpPr>
          <p:nvPr>
            <p:ph idx="1"/>
          </p:nvPr>
        </p:nvSpPr>
        <p:spPr>
          <a:xfrm>
            <a:off x="381000" y="2057400"/>
            <a:ext cx="8229600" cy="4525963"/>
          </a:xfrm>
        </p:spPr>
        <p:txBody>
          <a:bodyPr/>
          <a:lstStyle/>
          <a:p>
            <a:r>
              <a:rPr lang="en-US" smtClean="0"/>
              <a:t>PROMOS</a:t>
            </a:r>
          </a:p>
          <a:p>
            <a:r>
              <a:rPr lang="en-US" smtClean="0"/>
              <a:t>LINERS/BUMPS/BUSTERS</a:t>
            </a:r>
          </a:p>
          <a:p>
            <a:r>
              <a:rPr lang="en-US" smtClean="0"/>
              <a:t>LEGAL IDs</a:t>
            </a:r>
          </a:p>
          <a:p>
            <a:r>
              <a:rPr lang="en-US" smtClean="0"/>
              <a:t>LIVE DJ READS</a:t>
            </a:r>
          </a:p>
          <a:p>
            <a:pPr>
              <a:buFont typeface="Wingdings 2" pitchFamily="18" charset="2"/>
              <a:buNone/>
            </a:pPr>
            <a:endParaRPr lang="en-US" smtClean="0"/>
          </a:p>
        </p:txBody>
      </p:sp>
      <p:pic>
        <p:nvPicPr>
          <p:cNvPr id="43011" name="Picture 4" descr="\\dc3-sa\users\grw8\My Pictures\delivery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3427413"/>
            <a:ext cx="3459163" cy="343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mtClean="0"/>
              <a:t>THE MAIN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 smtClean="0"/>
              <a:t>A UNIQUE STATION BRAND IS VITAL TO DEVELOPING LISTENER LOYALTY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 smtClean="0"/>
              <a:t>A STRATEGIC PHILOSOPHY MUST BE DEVELOPED BEFORE EFFECIVE IMAGING CAN BE CREATED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 smtClean="0"/>
              <a:t>AN EMOTIONAL CONNECTION TO THE LISTENER WILL SET YOUR STATION APART.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000" u="sng" smtClean="0"/>
              <a:t>DEVELOPING THE IMAGING</a:t>
            </a:r>
          </a:p>
        </p:txBody>
      </p:sp>
      <p:sp>
        <p:nvSpPr>
          <p:cNvPr id="4505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7467600" cy="4525963"/>
          </a:xfrm>
        </p:spPr>
        <p:txBody>
          <a:bodyPr/>
          <a:lstStyle/>
          <a:p>
            <a:pPr marL="742950" indent="-742950">
              <a:buFont typeface="Wingdings" pitchFamily="2" charset="2"/>
              <a:buAutoNum type="arabicPeriod"/>
            </a:pPr>
            <a:r>
              <a:rPr lang="en-US" sz="4000" smtClean="0"/>
              <a:t>CREATE A CALENDAR</a:t>
            </a:r>
          </a:p>
          <a:p>
            <a:pPr marL="742950" indent="-742950">
              <a:buFont typeface="Wingdings" pitchFamily="2" charset="2"/>
              <a:buAutoNum type="arabicPeriod"/>
            </a:pPr>
            <a:r>
              <a:rPr lang="en-US" sz="4000" smtClean="0"/>
              <a:t>DIRECTED BRAINSTORMING</a:t>
            </a:r>
          </a:p>
          <a:p>
            <a:pPr marL="742950" indent="-742950">
              <a:buFont typeface="Wingdings" pitchFamily="2" charset="2"/>
              <a:buAutoNum type="arabicPeriod"/>
            </a:pPr>
            <a:r>
              <a:rPr lang="en-US" sz="4000" smtClean="0"/>
              <a:t>SCHEDULE WISELY</a:t>
            </a:r>
            <a:endParaRPr lang="en-US" sz="240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1.	CALENDAR</a:t>
            </a:r>
          </a:p>
        </p:txBody>
      </p:sp>
      <p:sp>
        <p:nvSpPr>
          <p:cNvPr id="471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SCHOOL SCHEDULE</a:t>
            </a:r>
          </a:p>
          <a:p>
            <a:r>
              <a:rPr lang="en-US" smtClean="0"/>
              <a:t>STATION EVENTS</a:t>
            </a:r>
          </a:p>
          <a:p>
            <a:r>
              <a:rPr lang="en-US" smtClean="0"/>
              <a:t>COMMUNITY EVENTS</a:t>
            </a:r>
          </a:p>
          <a:p>
            <a:r>
              <a:rPr lang="en-US" smtClean="0"/>
              <a:t>SPECIAL BROADCASTS</a:t>
            </a:r>
          </a:p>
          <a:p>
            <a:r>
              <a:rPr lang="en-US" smtClean="0"/>
              <a:t>WHATEVER ELSE IMPACTS THE LISTENER</a:t>
            </a:r>
          </a:p>
          <a:p>
            <a:endParaRPr lang="en-US" smtClean="0"/>
          </a:p>
          <a:p>
            <a:endParaRPr lang="en-US" smtClean="0"/>
          </a:p>
        </p:txBody>
      </p:sp>
      <p:pic>
        <p:nvPicPr>
          <p:cNvPr id="47107" name="Picture 2" descr="http://www.uis.edu/studentaffairs/students/images/desk_calendar_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304800"/>
            <a:ext cx="3352800" cy="333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2. BRAINSTORMING</a:t>
            </a:r>
          </a:p>
        </p:txBody>
      </p:sp>
      <p:sp>
        <p:nvSpPr>
          <p:cNvPr id="48130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n-US" sz="2800" smtClean="0"/>
              <a:t>REVIEW CALENDAR</a:t>
            </a:r>
          </a:p>
          <a:p>
            <a:pPr marL="609600" indent="-609600">
              <a:lnSpc>
                <a:spcPct val="90000"/>
              </a:lnSpc>
            </a:pPr>
            <a:r>
              <a:rPr lang="en-US" sz="2800" smtClean="0"/>
              <a:t>DISCUSS WHAT’S HOT</a:t>
            </a:r>
          </a:p>
          <a:p>
            <a:pPr marL="911225" lvl="1" indent="-609600">
              <a:lnSpc>
                <a:spcPct val="90000"/>
              </a:lnSpc>
            </a:pPr>
            <a:r>
              <a:rPr lang="en-US" sz="2400" smtClean="0"/>
              <a:t>CONNECT IT TO THE STATION</a:t>
            </a:r>
          </a:p>
          <a:p>
            <a:pPr marL="609600" indent="-609600">
              <a:lnSpc>
                <a:spcPct val="90000"/>
              </a:lnSpc>
            </a:pPr>
            <a:r>
              <a:rPr lang="en-US" sz="2800" smtClean="0"/>
              <a:t>STAY ON MESSAGE</a:t>
            </a:r>
          </a:p>
          <a:p>
            <a:pPr marL="911225" lvl="1" indent="-609600">
              <a:lnSpc>
                <a:spcPct val="90000"/>
              </a:lnSpc>
            </a:pPr>
            <a:r>
              <a:rPr lang="en-US" sz="2400" smtClean="0"/>
              <a:t>FIND DIFFERENT WAYS TO SAY THE SAME THING</a:t>
            </a:r>
          </a:p>
          <a:p>
            <a:pPr marL="609600" indent="-609600">
              <a:lnSpc>
                <a:spcPct val="90000"/>
              </a:lnSpc>
            </a:pPr>
            <a:r>
              <a:rPr lang="en-US" sz="2800" smtClean="0"/>
              <a:t>CREATE CREATIVELY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endParaRPr lang="en-US" sz="4400" smtClean="0"/>
          </a:p>
        </p:txBody>
      </p:sp>
      <p:pic>
        <p:nvPicPr>
          <p:cNvPr id="48131" name="Picture 3" descr="MCj0334236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4114800"/>
            <a:ext cx="3273425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5400" dirty="0" smtClean="0"/>
              <a:t>3. </a:t>
            </a:r>
            <a:r>
              <a:rPr lang="en-US" sz="4800" dirty="0" smtClean="0"/>
              <a:t>SCHEDULE WISELY</a:t>
            </a:r>
            <a:br>
              <a:rPr lang="en-US" sz="4800" dirty="0" smtClean="0"/>
            </a:br>
            <a:endParaRPr lang="en-US" dirty="0"/>
          </a:p>
        </p:txBody>
      </p:sp>
      <p:sp>
        <p:nvSpPr>
          <p:cNvPr id="50178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785813" indent="-457200">
              <a:lnSpc>
                <a:spcPct val="90000"/>
              </a:lnSpc>
            </a:pPr>
            <a:r>
              <a:rPr lang="en-US" sz="4000" dirty="0" smtClean="0"/>
              <a:t>1 PROMO, 2 LINERS, 2 DJ READS PER HOUR</a:t>
            </a:r>
          </a:p>
          <a:p>
            <a:pPr marL="1087438" lvl="1" indent="-457200">
              <a:lnSpc>
                <a:spcPct val="90000"/>
              </a:lnSpc>
            </a:pPr>
            <a:r>
              <a:rPr lang="en-US" sz="3400" dirty="0" smtClean="0"/>
              <a:t>USE A GRID</a:t>
            </a:r>
          </a:p>
          <a:p>
            <a:pPr marL="784225" indent="-457200">
              <a:lnSpc>
                <a:spcPct val="90000"/>
              </a:lnSpc>
            </a:pPr>
            <a:r>
              <a:rPr lang="en-US" sz="3800" dirty="0" smtClean="0"/>
              <a:t>PROMOTE VERTICALLY AND HORIZONTALLY</a:t>
            </a:r>
          </a:p>
          <a:p>
            <a:pPr marL="785813" indent="-457200">
              <a:lnSpc>
                <a:spcPct val="90000"/>
              </a:lnSpc>
            </a:pPr>
            <a:r>
              <a:rPr lang="en-US" sz="3800" dirty="0" smtClean="0"/>
              <a:t>PRIORITIZE</a:t>
            </a:r>
          </a:p>
          <a:p>
            <a:pPr marL="785813" indent="-457200">
              <a:lnSpc>
                <a:spcPct val="90000"/>
              </a:lnSpc>
            </a:pPr>
            <a:r>
              <a:rPr lang="en-US" sz="4000" dirty="0" smtClean="0"/>
              <a:t>JUMP ON AND OFF EARLY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u="sng"/>
              <a:t>COMMON IMAGING PROBLEMS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/>
              <a:t>STALE PROMOS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/>
              <a:t>POOR IDENTIFICATION OF STATION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/>
              <a:t>MISPLACED PRIORITIES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/>
              <a:t>INSUFFICIENT PROMOTION OF EVENTS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/>
              <a:t>SPEAKING TO THE WRONG AUDIENCE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/>
              <a:t>POOR DAYPARTING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en-US" dirty="0"/>
              <a:t>LACK OF ENTERTAINMENT VALUE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u="sng" dirty="0" smtClean="0"/>
              <a:t>DISNEY’S SIX STEPS TO CREATING CUSTOMER LOYALTY</a:t>
            </a:r>
            <a:endParaRPr lang="en-US" u="sng" dirty="0"/>
          </a:p>
        </p:txBody>
      </p:sp>
      <p:sp>
        <p:nvSpPr>
          <p:cNvPr id="52226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25963"/>
          </a:xfrm>
        </p:spPr>
        <p:txBody>
          <a:bodyPr/>
          <a:lstStyle/>
          <a:p>
            <a:pPr marL="514350" indent="-514350">
              <a:buFont typeface="Franklin Gothic Book" pitchFamily="34" charset="0"/>
              <a:buAutoNum type="arabicPeriod"/>
            </a:pPr>
            <a:r>
              <a:rPr lang="en-US" smtClean="0"/>
              <a:t>IDENTIFY YOUR CUSTOMERS</a:t>
            </a:r>
          </a:p>
          <a:p>
            <a:pPr marL="514350" indent="-514350">
              <a:buFont typeface="Franklin Gothic Book" pitchFamily="34" charset="0"/>
              <a:buAutoNum type="arabicPeriod"/>
            </a:pPr>
            <a:r>
              <a:rPr lang="en-US" smtClean="0"/>
              <a:t>ALIGN YOUR PROMISE</a:t>
            </a:r>
          </a:p>
          <a:p>
            <a:pPr marL="514350" indent="-514350">
              <a:buFont typeface="Franklin Gothic Book" pitchFamily="34" charset="0"/>
              <a:buAutoNum type="arabicPeriod"/>
            </a:pPr>
            <a:r>
              <a:rPr lang="en-US" smtClean="0"/>
              <a:t>IDENTIFY YOUR STRENGTHS</a:t>
            </a:r>
          </a:p>
          <a:p>
            <a:pPr marL="514350" indent="-514350">
              <a:buFont typeface="Franklin Gothic Book" pitchFamily="34" charset="0"/>
              <a:buAutoNum type="arabicPeriod"/>
            </a:pPr>
            <a:r>
              <a:rPr lang="en-US" smtClean="0"/>
              <a:t>DELIVER YOUR STRENGTHS</a:t>
            </a:r>
          </a:p>
          <a:p>
            <a:pPr marL="514350" indent="-514350">
              <a:buFont typeface="Franklin Gothic Book" pitchFamily="34" charset="0"/>
              <a:buAutoNum type="arabicPeriod"/>
            </a:pPr>
            <a:r>
              <a:rPr lang="en-US" smtClean="0"/>
              <a:t>VALUE YOUR EMPLOYEES</a:t>
            </a:r>
          </a:p>
          <a:p>
            <a:pPr marL="514350" indent="-514350">
              <a:buFont typeface="Franklin Gothic Book" pitchFamily="34" charset="0"/>
              <a:buAutoNum type="arabicPeriod"/>
            </a:pPr>
            <a:r>
              <a:rPr lang="en-US" smtClean="0"/>
              <a:t>CONNECT EMOTIONALLY</a:t>
            </a:r>
          </a:p>
        </p:txBody>
      </p:sp>
      <p:pic>
        <p:nvPicPr>
          <p:cNvPr id="52227" name="Picture 2" descr="http://disney-clipart.com/mickey-mouse/mickey-mouse/mickey-mouse-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77013" y="1905000"/>
            <a:ext cx="2566987" cy="368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2819400"/>
            <a:ext cx="8229600" cy="13716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000" dirty="0"/>
              <a:t>FOR COPIES OF THIS PRESENTATION:</a:t>
            </a:r>
            <a:br>
              <a:rPr lang="en-US" sz="4000" dirty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6600" dirty="0">
                <a:hlinkClick r:id="rId2"/>
              </a:rPr>
              <a:t>grw8@pitt.edu</a:t>
            </a:r>
            <a:r>
              <a:rPr lang="en-US" sz="6600" dirty="0"/>
              <a:t/>
            </a:r>
            <a:br>
              <a:rPr lang="en-US" sz="6600" dirty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>
                <a:solidFill>
                  <a:srgbClr val="FBA905"/>
                </a:solidFill>
              </a:rPr>
              <a:t>HAPPY HALLOWEEN!</a:t>
            </a:r>
          </a:p>
        </p:txBody>
      </p:sp>
      <p:pic>
        <p:nvPicPr>
          <p:cNvPr id="53250" name="Picture 5" descr="j030549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938" y="4794250"/>
            <a:ext cx="180975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251" name="Picture 6" descr="j030549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1800" y="4876800"/>
            <a:ext cx="180975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Box 7"/>
          <p:cNvSpPr txBox="1">
            <a:spLocks noChangeArrowheads="1"/>
          </p:cNvSpPr>
          <p:nvPr/>
        </p:nvSpPr>
        <p:spPr bwMode="auto">
          <a:xfrm>
            <a:off x="0" y="990600"/>
            <a:ext cx="9640888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dirty="0"/>
          </a:p>
          <a:p>
            <a:r>
              <a:rPr lang="en-US" sz="2800" b="1" dirty="0" smtClean="0"/>
              <a:t>PROGRAMMING</a:t>
            </a:r>
            <a:r>
              <a:rPr lang="en-US" sz="2800" b="1" dirty="0"/>
              <a:t>: </a:t>
            </a:r>
            <a:r>
              <a:rPr lang="en-US" sz="2200" dirty="0"/>
              <a:t>THE ON-AIR CONTENT OF YOUR STATION </a:t>
            </a:r>
          </a:p>
          <a:p>
            <a:endParaRPr lang="en-US" sz="2200" dirty="0" smtClean="0"/>
          </a:p>
          <a:p>
            <a:r>
              <a:rPr lang="en-US" sz="2800" b="1" dirty="0" smtClean="0"/>
              <a:t>IMAGING: </a:t>
            </a:r>
            <a:r>
              <a:rPr lang="en-US" sz="2200" dirty="0" smtClean="0"/>
              <a:t>ALL NON-PRIMARY PROGRAMMING ELEMENTS BROADCAST ON YOUR STATION</a:t>
            </a:r>
          </a:p>
          <a:p>
            <a:endParaRPr lang="en-US" sz="2200" dirty="0"/>
          </a:p>
          <a:p>
            <a:r>
              <a:rPr lang="en-US" sz="2200" dirty="0"/>
              <a:t>PROGRAMMING ELEMENTS INCLUDE:</a:t>
            </a:r>
          </a:p>
          <a:p>
            <a:endParaRPr lang="en-US" dirty="0"/>
          </a:p>
          <a:p>
            <a:pPr>
              <a:buFont typeface="Arial" charset="0"/>
              <a:buChar char="•"/>
            </a:pPr>
            <a:r>
              <a:rPr lang="en-US" dirty="0"/>
              <a:t> MUSIC</a:t>
            </a:r>
          </a:p>
          <a:p>
            <a:pPr>
              <a:buFont typeface="Arial" charset="0"/>
              <a:buChar char="•"/>
            </a:pPr>
            <a:r>
              <a:rPr lang="en-US" dirty="0"/>
              <a:t> TALK SHOWS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 SPORTING </a:t>
            </a:r>
            <a:r>
              <a:rPr lang="en-US" dirty="0"/>
              <a:t>EVENTS</a:t>
            </a:r>
          </a:p>
          <a:p>
            <a:pPr>
              <a:buFont typeface="Arial" charset="0"/>
              <a:buChar char="•"/>
            </a:pPr>
            <a:r>
              <a:rPr lang="en-US" dirty="0"/>
              <a:t> NEWS/SPORTS UPDATES</a:t>
            </a:r>
          </a:p>
          <a:p>
            <a:pPr>
              <a:buFont typeface="Arial" charset="0"/>
              <a:buChar char="•"/>
            </a:pPr>
            <a:r>
              <a:rPr lang="en-US" dirty="0"/>
              <a:t> </a:t>
            </a:r>
            <a:r>
              <a:rPr lang="en-US" b="1" dirty="0"/>
              <a:t>PROMOS</a:t>
            </a:r>
          </a:p>
          <a:p>
            <a:pPr>
              <a:buFont typeface="Arial" charset="0"/>
              <a:buChar char="•"/>
            </a:pPr>
            <a:r>
              <a:rPr lang="en-US" b="1" dirty="0"/>
              <a:t> LINERS/SWEEPERS/BUSTERS</a:t>
            </a:r>
          </a:p>
          <a:p>
            <a:pPr>
              <a:buFont typeface="Arial" charset="0"/>
              <a:buChar char="•"/>
            </a:pPr>
            <a:r>
              <a:rPr lang="en-US" dirty="0"/>
              <a:t> PSAs</a:t>
            </a:r>
          </a:p>
          <a:p>
            <a:pPr>
              <a:buFont typeface="Arial" charset="0"/>
              <a:buChar char="•"/>
            </a:pPr>
            <a:r>
              <a:rPr lang="en-US" dirty="0"/>
              <a:t> UNDERWRITING </a:t>
            </a:r>
          </a:p>
          <a:p>
            <a:pPr>
              <a:buFont typeface="Arial" charset="0"/>
              <a:buChar char="•"/>
            </a:pPr>
            <a:r>
              <a:rPr lang="en-US" dirty="0"/>
              <a:t> LEGAL IDs</a:t>
            </a:r>
          </a:p>
          <a:p>
            <a:pPr>
              <a:buFont typeface="Arial" charset="0"/>
              <a:buChar char="•"/>
            </a:pPr>
            <a:r>
              <a:rPr lang="en-US" dirty="0"/>
              <a:t> MIC BREAKS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14600" y="152400"/>
            <a:ext cx="419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	</a:t>
            </a:r>
            <a:r>
              <a:rPr lang="en-US" sz="3600" b="1" u="sng" dirty="0" smtClean="0"/>
              <a:t>DEFINITIONS</a:t>
            </a:r>
            <a:endParaRPr lang="en-US" sz="3600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smtClean="0"/>
              <a:t>THE GOALS OF IMAGING</a:t>
            </a:r>
          </a:p>
        </p:txBody>
      </p:sp>
      <p:sp>
        <p:nvSpPr>
          <p:cNvPr id="1843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Identify the station</a:t>
            </a:r>
          </a:p>
          <a:p>
            <a:r>
              <a:rPr lang="en-US" dirty="0" smtClean="0"/>
              <a:t>Present a positive, consistent image of the station</a:t>
            </a:r>
          </a:p>
          <a:p>
            <a:r>
              <a:rPr lang="en-US" dirty="0" smtClean="0"/>
              <a:t>Inform the listener about station programming and events</a:t>
            </a:r>
          </a:p>
          <a:p>
            <a:r>
              <a:rPr lang="en-US" dirty="0" smtClean="0"/>
              <a:t>Cycle your listeners to other dayparts</a:t>
            </a:r>
          </a:p>
          <a:p>
            <a:r>
              <a:rPr lang="en-US" dirty="0" smtClean="0"/>
              <a:t>Increase listener loyalty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>
          <a:xfrm>
            <a:off x="1905000" y="2971800"/>
            <a:ext cx="5486400" cy="566738"/>
          </a:xfrm>
        </p:spPr>
        <p:txBody>
          <a:bodyPr/>
          <a:lstStyle/>
          <a:p>
            <a:pPr algn="ctr"/>
            <a:r>
              <a:rPr lang="en-US" sz="5400" dirty="0" smtClean="0"/>
              <a:t>BRAND:</a:t>
            </a:r>
          </a:p>
        </p:txBody>
      </p:sp>
      <p:sp>
        <p:nvSpPr>
          <p:cNvPr id="19458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7800" y="3733800"/>
            <a:ext cx="6324600" cy="2667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600" smtClean="0"/>
              <a:t>“In marketing, the sum total of a company's value, including products, services, people, advertising, positioning, and culture.”</a:t>
            </a:r>
          </a:p>
        </p:txBody>
      </p:sp>
      <p:pic>
        <p:nvPicPr>
          <p:cNvPr id="19459" name="Picture 10" descr="6a00d8341ccaa353ef00e54f244ed48834-800w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52400"/>
            <a:ext cx="6600825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>
          <a:xfrm>
            <a:off x="1905000" y="2971800"/>
            <a:ext cx="5486400" cy="566738"/>
          </a:xfrm>
        </p:spPr>
        <p:txBody>
          <a:bodyPr/>
          <a:lstStyle/>
          <a:p>
            <a:pPr algn="ctr"/>
            <a:r>
              <a:rPr lang="en-US" sz="5400" smtClean="0"/>
              <a:t>BRANDING: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3810000"/>
            <a:ext cx="5486400" cy="2667000"/>
          </a:xfrm>
        </p:spPr>
        <p:txBody>
          <a:bodyPr>
            <a:normAutofit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3600" dirty="0" smtClean="0"/>
              <a:t>“A brand never about the product and always about the promise.”</a:t>
            </a:r>
            <a:r>
              <a:rPr lang="en-US" sz="4400" dirty="0" smtClean="0"/>
              <a:t> </a:t>
            </a:r>
            <a:endParaRPr lang="en-US" sz="2000" dirty="0" smtClean="0"/>
          </a:p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endParaRPr lang="en-US" sz="2000" dirty="0" smtClean="0"/>
          </a:p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2000" dirty="0" smtClean="0"/>
              <a:t>- Jay </a:t>
            </a:r>
            <a:r>
              <a:rPr lang="en-US" sz="2000" dirty="0" err="1" smtClean="0"/>
              <a:t>Ehret</a:t>
            </a:r>
            <a:r>
              <a:rPr lang="en-US" sz="2000" dirty="0" smtClean="0"/>
              <a:t>, The Marketing Spot</a:t>
            </a:r>
            <a:endParaRPr lang="en-US" sz="3600" dirty="0"/>
          </a:p>
        </p:txBody>
      </p:sp>
      <p:pic>
        <p:nvPicPr>
          <p:cNvPr id="20483" name="Picture 10" descr="6a00d8341ccaa353ef00e54f244ed48834-800w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152400"/>
            <a:ext cx="6600825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>
          <a:xfrm>
            <a:off x="1905000" y="2971800"/>
            <a:ext cx="5486400" cy="566738"/>
          </a:xfrm>
        </p:spPr>
        <p:txBody>
          <a:bodyPr/>
          <a:lstStyle/>
          <a:p>
            <a:pPr algn="ctr"/>
            <a:r>
              <a:rPr lang="en-US" sz="5400" smtClean="0"/>
              <a:t>BRANDING:</a:t>
            </a:r>
          </a:p>
        </p:txBody>
      </p:sp>
      <p:sp>
        <p:nvSpPr>
          <p:cNvPr id="22530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3733800"/>
            <a:ext cx="5486400" cy="2667000"/>
          </a:xfrm>
        </p:spPr>
        <p:txBody>
          <a:bodyPr/>
          <a:lstStyle/>
          <a:p>
            <a:r>
              <a:rPr lang="en-US" sz="3600" smtClean="0"/>
              <a:t>"A brand is a collection of perceptions in the mind of the consumer."</a:t>
            </a:r>
            <a:r>
              <a:rPr lang="en-US" sz="4400" smtClean="0"/>
              <a:t> </a:t>
            </a:r>
            <a:endParaRPr lang="en-US" sz="2000" smtClean="0"/>
          </a:p>
          <a:p>
            <a:endParaRPr lang="en-US" sz="2000" smtClean="0"/>
          </a:p>
          <a:p>
            <a:r>
              <a:rPr lang="en-US" sz="2000" smtClean="0"/>
              <a:t>- WWW.BUILDINGBRANDS.COM</a:t>
            </a:r>
            <a:endParaRPr lang="en-US" sz="2000" i="1" smtClean="0"/>
          </a:p>
          <a:p>
            <a:endParaRPr lang="en-US" sz="3600" smtClean="0"/>
          </a:p>
        </p:txBody>
      </p:sp>
      <p:pic>
        <p:nvPicPr>
          <p:cNvPr id="22531" name="Picture 10" descr="6a00d8341ccaa353ef00e54f244ed48834-800w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152400"/>
            <a:ext cx="6600825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1905000" y="2971800"/>
            <a:ext cx="5486400" cy="566738"/>
          </a:xfrm>
        </p:spPr>
        <p:txBody>
          <a:bodyPr/>
          <a:lstStyle/>
          <a:p>
            <a:pPr algn="ctr"/>
            <a:r>
              <a:rPr lang="en-US" sz="5400" smtClean="0"/>
              <a:t>BRANDING: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3810000"/>
            <a:ext cx="5486400" cy="2667000"/>
          </a:xfrm>
        </p:spPr>
        <p:txBody>
          <a:bodyPr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4400" dirty="0" smtClean="0"/>
              <a:t> CONSISTENCY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4400" dirty="0" smtClean="0"/>
              <a:t> FREQUENCY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4400" dirty="0" smtClean="0"/>
              <a:t> ASSOCIATION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4400" dirty="0" smtClean="0"/>
              <a:t> </a:t>
            </a:r>
            <a:endParaRPr lang="en-US" sz="2000" dirty="0" smtClean="0"/>
          </a:p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endParaRPr lang="en-US" sz="2000" dirty="0" smtClean="0"/>
          </a:p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2000" dirty="0" smtClean="0"/>
              <a:t>-  Roy Williams, </a:t>
            </a:r>
            <a:r>
              <a:rPr lang="en-US" sz="2000" i="1" dirty="0" smtClean="0"/>
              <a:t>Secret Formulas of the Wizard of Ads</a:t>
            </a:r>
            <a:endParaRPr lang="en-US" sz="2000" dirty="0" smtClean="0"/>
          </a:p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endParaRPr lang="en-US" sz="3600" dirty="0"/>
          </a:p>
        </p:txBody>
      </p:sp>
      <p:pic>
        <p:nvPicPr>
          <p:cNvPr id="24579" name="Picture 10" descr="6a00d8341ccaa353ef00e54f244ed48834-800w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152400"/>
            <a:ext cx="6600825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4"/>
          <p:cNvSpPr>
            <a:spLocks noGrp="1"/>
          </p:cNvSpPr>
          <p:nvPr>
            <p:ph type="title"/>
          </p:nvPr>
        </p:nvSpPr>
        <p:spPr>
          <a:xfrm>
            <a:off x="1905000" y="5486400"/>
            <a:ext cx="5486400" cy="566738"/>
          </a:xfrm>
        </p:spPr>
        <p:txBody>
          <a:bodyPr/>
          <a:lstStyle/>
          <a:p>
            <a:pPr algn="ctr"/>
            <a:r>
              <a:rPr lang="en-US" sz="2400" smtClean="0"/>
              <a:t>“Brand aligns with individual identity.”   Disney Institute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3" cstate="print"/>
          <a:srcRect l="3061" r="3061"/>
          <a:stretch>
            <a:fillRect/>
          </a:stretch>
        </p:blipFill>
        <p:spPr>
          <a:xfrm>
            <a:off x="2667000" y="914400"/>
            <a:ext cx="4114800" cy="4114800"/>
          </a:xfrm>
          <a:prstGeom prst="rect">
            <a:avLst/>
          </a:prstGeom>
          <a:noFill/>
          <a:ln w="9525">
            <a:noFill/>
          </a:ln>
          <a:effectLst/>
        </p:spPr>
      </p:pic>
      <p:sp>
        <p:nvSpPr>
          <p:cNvPr id="26627" name="Text Placeholder 5"/>
          <p:cNvSpPr>
            <a:spLocks noGrp="1"/>
          </p:cNvSpPr>
          <p:nvPr>
            <p:ph type="body" sz="half" idx="2"/>
          </p:nvPr>
        </p:nvSpPr>
        <p:spPr>
          <a:xfrm>
            <a:off x="1905000" y="6053138"/>
            <a:ext cx="5486400" cy="804862"/>
          </a:xfrm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1518</TotalTime>
  <Words>626</Words>
  <Application>Microsoft Office PowerPoint</Application>
  <PresentationFormat>On-screen Show (4:3)</PresentationFormat>
  <Paragraphs>172</Paragraphs>
  <Slides>26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Technic</vt:lpstr>
      <vt:lpstr>RADIO IMAGING FOR COLLEGE STATIONS</vt:lpstr>
      <vt:lpstr>THE MAIN POINTS</vt:lpstr>
      <vt:lpstr>Slide 3</vt:lpstr>
      <vt:lpstr>THE GOALS OF IMAGING</vt:lpstr>
      <vt:lpstr>BRAND:</vt:lpstr>
      <vt:lpstr>BRANDING:</vt:lpstr>
      <vt:lpstr>BRANDING:</vt:lpstr>
      <vt:lpstr>BRANDING:</vt:lpstr>
      <vt:lpstr>“Brand aligns with individual identity.”   Disney Institute</vt:lpstr>
      <vt:lpstr>STATIONALITY</vt:lpstr>
      <vt:lpstr>How can a college station develop stationality?</vt:lpstr>
      <vt:lpstr>SLOGANS SHOULD:</vt:lpstr>
      <vt:lpstr>SLOGANS </vt:lpstr>
      <vt:lpstr>THE KEY IS FORMING AN EMOTIONAL CONNECTION TO YOUR LISTENERS!</vt:lpstr>
      <vt:lpstr>STEP 1: KNOW YOUR LISTENERS</vt:lpstr>
      <vt:lpstr>STEP 2: UNDERSTAND YOUR LISTENERS</vt:lpstr>
      <vt:lpstr>STEP 3: CREATE TYPICAL LISTENERS &amp; TAILOR YOUR IMAGING TO THEM</vt:lpstr>
      <vt:lpstr>WHAT CAN YOU PROMOTE?</vt:lpstr>
      <vt:lpstr>METHODS OF DELIVERY</vt:lpstr>
      <vt:lpstr>DEVELOPING THE IMAGING</vt:lpstr>
      <vt:lpstr>1. CALENDAR</vt:lpstr>
      <vt:lpstr>2. BRAINSTORMING</vt:lpstr>
      <vt:lpstr>3. SCHEDULE WISELY </vt:lpstr>
      <vt:lpstr>COMMON IMAGING PROBLEMS</vt:lpstr>
      <vt:lpstr>DISNEY’S SIX STEPS TO CREATING CUSTOMER LOYALTY</vt:lpstr>
      <vt:lpstr>FOR COPIES OF THIS PRESENTATION:   grw8@pitt.edu    HAPPY HALLOWEEN!</vt:lpstr>
    </vt:vector>
  </TitlesOfParts>
  <Company>University of Pittsburgh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RADIO IMAGING FOR COLLEGE STATIONS</dc:title>
  <dc:creator>gregory weston</dc:creator>
  <cp:lastModifiedBy>gregory weston</cp:lastModifiedBy>
  <cp:revision>109</cp:revision>
  <dcterms:created xsi:type="dcterms:W3CDTF">2009-10-23T15:07:45Z</dcterms:created>
  <dcterms:modified xsi:type="dcterms:W3CDTF">2010-11-01T16:06:05Z</dcterms:modified>
</cp:coreProperties>
</file>